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63" r:id="rId2"/>
    <p:sldId id="265" r:id="rId3"/>
    <p:sldId id="273" r:id="rId4"/>
    <p:sldId id="270" r:id="rId5"/>
    <p:sldId id="272" r:id="rId6"/>
    <p:sldId id="278" r:id="rId7"/>
    <p:sldId id="277" r:id="rId8"/>
    <p:sldId id="264" r:id="rId9"/>
    <p:sldId id="267" r:id="rId10"/>
    <p:sldId id="279" r:id="rId11"/>
    <p:sldId id="276" r:id="rId12"/>
    <p:sldId id="274" r:id="rId13"/>
    <p:sldId id="275" r:id="rId14"/>
    <p:sldId id="271" r:id="rId15"/>
    <p:sldId id="286" r:id="rId16"/>
    <p:sldId id="280" r:id="rId17"/>
    <p:sldId id="281" r:id="rId18"/>
    <p:sldId id="284" r:id="rId19"/>
    <p:sldId id="285" r:id="rId20"/>
    <p:sldId id="268" r:id="rId21"/>
    <p:sldId id="26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6" userDrawn="1">
          <p15:clr>
            <a:srgbClr val="A4A3A4"/>
          </p15:clr>
        </p15:guide>
        <p15:guide id="2" pos="14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2"/>
    <p:restoredTop sz="94653"/>
  </p:normalViewPr>
  <p:slideViewPr>
    <p:cSldViewPr snapToGrid="0" showGuides="1">
      <p:cViewPr varScale="1">
        <p:scale>
          <a:sx n="59" d="100"/>
          <a:sy n="59" d="100"/>
        </p:scale>
        <p:origin x="868" y="52"/>
      </p:cViewPr>
      <p:guideLst>
        <p:guide orient="horz" pos="456"/>
        <p:guide pos="14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602E12-6FC8-E244-8EEA-B414931E26CF}" type="datetimeFigureOut">
              <a:rPr lang="en-US" smtClean="0"/>
              <a:t>7/14/2025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9B4AF6-7925-0E48-A491-30EE08551FD1}" type="slidenum">
              <a:rPr lang="en-US" smtClean="0"/>
              <a:t>‹#›</a:t>
            </a:fld>
            <a:endParaRPr lang="en-US"/>
          </a:p>
        </p:txBody>
      </p:sp>
    </p:spTree>
    <p:extLst>
      <p:ext uri="{BB962C8B-B14F-4D97-AF65-F5344CB8AC3E}">
        <p14:creationId xmlns:p14="http://schemas.microsoft.com/office/powerpoint/2010/main" val="4235226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9B4AF6-7925-0E48-A491-30EE08551FD1}" type="slidenum">
              <a:rPr lang="en-US" smtClean="0"/>
              <a:t>3</a:t>
            </a:fld>
            <a:endParaRPr lang="en-US"/>
          </a:p>
        </p:txBody>
      </p:sp>
    </p:spTree>
    <p:extLst>
      <p:ext uri="{BB962C8B-B14F-4D97-AF65-F5344CB8AC3E}">
        <p14:creationId xmlns:p14="http://schemas.microsoft.com/office/powerpoint/2010/main" val="2465135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 Cunha “</a:t>
            </a:r>
            <a:r>
              <a:rPr lang="en-US" b="1" i="0" dirty="0">
                <a:solidFill>
                  <a:srgbClr val="0A0A0A"/>
                </a:solidFill>
                <a:effectLst/>
                <a:latin typeface="Cardo"/>
              </a:rPr>
              <a:t>There is no such thing as dry land. Wetness is everywhere to some degree. It is in the seas, clouds, rains, dew, air, soils, minerals, plants, animals. The sea is very wet; the desert less so. So, when we experience ‘water’ on the other side of a line that allegedly separates it from ‘land’, we know it to be by design, design that articulates a surface for habitation. This surface has served as a ground for experience, understanding and knowledge. Today, however, with rising seas, warming temperatures, and the increasing frequency of floods, this surface along with the edifice of civilization and certainty built upon it is threatened, calling into question the act of separation that brought it into being.”</a:t>
            </a:r>
            <a:endParaRPr lang="en-US" dirty="0"/>
          </a:p>
        </p:txBody>
      </p:sp>
      <p:sp>
        <p:nvSpPr>
          <p:cNvPr id="4" name="Slide Number Placeholder 3"/>
          <p:cNvSpPr>
            <a:spLocks noGrp="1"/>
          </p:cNvSpPr>
          <p:nvPr>
            <p:ph type="sldNum" sz="quarter" idx="5"/>
          </p:nvPr>
        </p:nvSpPr>
        <p:spPr/>
        <p:txBody>
          <a:bodyPr/>
          <a:lstStyle/>
          <a:p>
            <a:fld id="{6A9B4AF6-7925-0E48-A491-30EE08551FD1}" type="slidenum">
              <a:rPr lang="en-US" smtClean="0"/>
              <a:t>7</a:t>
            </a:fld>
            <a:endParaRPr lang="en-US"/>
          </a:p>
        </p:txBody>
      </p:sp>
    </p:spTree>
    <p:extLst>
      <p:ext uri="{BB962C8B-B14F-4D97-AF65-F5344CB8AC3E}">
        <p14:creationId xmlns:p14="http://schemas.microsoft.com/office/powerpoint/2010/main" val="674613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Iteration. - communities can become more confident and can take part in codesign. Workshop as a supportive environment</a:t>
            </a:r>
          </a:p>
        </p:txBody>
      </p:sp>
      <p:sp>
        <p:nvSpPr>
          <p:cNvPr id="4" name="Slide Number Placeholder 3"/>
          <p:cNvSpPr>
            <a:spLocks noGrp="1"/>
          </p:cNvSpPr>
          <p:nvPr>
            <p:ph type="sldNum" sz="quarter" idx="5"/>
          </p:nvPr>
        </p:nvSpPr>
        <p:spPr/>
        <p:txBody>
          <a:bodyPr/>
          <a:lstStyle/>
          <a:p>
            <a:fld id="{6A9B4AF6-7925-0E48-A491-30EE08551FD1}" type="slidenum">
              <a:rPr lang="en-US" smtClean="0"/>
              <a:t>10</a:t>
            </a:fld>
            <a:endParaRPr lang="en-US"/>
          </a:p>
        </p:txBody>
      </p:sp>
    </p:spTree>
    <p:extLst>
      <p:ext uri="{BB962C8B-B14F-4D97-AF65-F5344CB8AC3E}">
        <p14:creationId xmlns:p14="http://schemas.microsoft.com/office/powerpoint/2010/main" val="3928961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F8FC2-B2E4-2D3B-934E-F68F835A1B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B39E60-63BB-DC98-7E1C-1808F30DE0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EEF9D3-4175-D207-BC38-0764F8C1F8C6}"/>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1C1E151C-50CB-364D-633A-0310DD5420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C72134-424E-836C-D295-2E2D97583B32}"/>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46472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31F32-0ECB-7A14-550F-26C011FF4D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38782D-BF1E-135E-AE1A-07009E213B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38A989-967D-B623-8734-50F063D2F02C}"/>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BA02EDC7-DD6C-130A-DAED-AAE028C7D7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39E91E-6F40-1144-6FD6-DC091767C03E}"/>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117269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2E4C1E-3FF5-2CEA-5BEB-BDF02FF4D7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0C94D9-D751-C8BC-094F-FA768B436C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CA5337-03CC-A768-EFD5-7534028F0538}"/>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6293A647-70B6-E0E3-ADF2-1957532620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85A8CA-A52B-19C6-1DEA-CD4C6039FF12}"/>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3317509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E5469-9994-DC25-6384-24C5FC5DE2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1DB0D0-5272-3E84-4084-9A759D25D3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DE3E21-A0AA-F502-613F-7C19E63CB64E}"/>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DEEE3731-5EDF-E3CE-E9E0-03041127FB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C7982-63A5-676C-0F8E-6931812B9D7B}"/>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357640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2B993-8ACE-49FD-64C7-E266C20214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24BBC4-B2D9-6D4A-6441-3D537987BF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3FB4D3-C0CA-DFA7-19C9-589964B861C2}"/>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19418923-76B2-4E0F-17FF-213E176B2F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9E1255-CFE2-E9FD-D92C-03183BC0957C}"/>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805341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3C33E-F009-B489-CA9C-592B391E62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5E3CF8-1162-791D-E054-9D4053A68C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6470022-7721-FA06-173D-A83A10E576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B6E2E8-21CA-DE2A-0448-2A4D8BCCF006}"/>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6" name="Footer Placeholder 5">
            <a:extLst>
              <a:ext uri="{FF2B5EF4-FFF2-40B4-BE49-F238E27FC236}">
                <a16:creationId xmlns:a16="http://schemas.microsoft.com/office/drawing/2014/main" id="{76532F4C-8AD4-7BC2-E4BB-A26E5698F4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D99ED4-F02E-0098-8CEB-7191ABFB50E2}"/>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3356276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5778C-6C45-A47E-CFF3-2DAD4116359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460EAB-3BAB-CD95-EEC2-FB790E0E27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63286EA-8AC9-8898-8370-F444B6295CB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74EF57-35A3-A107-7024-C342DE1A0A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79E262-4904-D84E-CE37-944F061295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02A3929-0C8B-F008-3574-9AFCED0D612C}"/>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8" name="Footer Placeholder 7">
            <a:extLst>
              <a:ext uri="{FF2B5EF4-FFF2-40B4-BE49-F238E27FC236}">
                <a16:creationId xmlns:a16="http://schemas.microsoft.com/office/drawing/2014/main" id="{AD60EA58-B185-A34A-8EDB-989C6C5D3A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9ABFBE-F798-D1F3-9E51-4032E439753C}"/>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3581029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EE3D4-F13E-4A6B-E3D4-7CCAACAEF1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459EBB-7BAE-FDFF-0A2E-5BB14856464D}"/>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4" name="Footer Placeholder 3">
            <a:extLst>
              <a:ext uri="{FF2B5EF4-FFF2-40B4-BE49-F238E27FC236}">
                <a16:creationId xmlns:a16="http://schemas.microsoft.com/office/drawing/2014/main" id="{7A750824-0AE4-70B9-7AA6-5ABD51F55D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0355D0-3DF2-9878-4AFC-F66BC81B8C94}"/>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2713579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89A9B2-6F14-1708-3C8B-0EB4B919EDB2}"/>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3" name="Footer Placeholder 2">
            <a:extLst>
              <a:ext uri="{FF2B5EF4-FFF2-40B4-BE49-F238E27FC236}">
                <a16:creationId xmlns:a16="http://schemas.microsoft.com/office/drawing/2014/main" id="{CD1CA7D9-73A7-7304-294C-3FDACBE199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CF004F-E428-D87A-2D04-148D58AA5988}"/>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3627111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B74C1-7000-61E7-23DD-EE21BF2735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4A8F71-0DC8-5356-CD6C-03C44D784C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71227F-E269-D204-569F-352FA8258A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22E9DB-1B64-F61D-3A6C-C4B5CE4703F3}"/>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6" name="Footer Placeholder 5">
            <a:extLst>
              <a:ext uri="{FF2B5EF4-FFF2-40B4-BE49-F238E27FC236}">
                <a16:creationId xmlns:a16="http://schemas.microsoft.com/office/drawing/2014/main" id="{7232DDE9-9525-D880-BA63-F5FCD62FB3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2812D2-838F-8BDD-211D-AC890F616741}"/>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583251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122F9-F491-373D-BB49-3E2A54F52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0DBBF87-E40A-8A06-63BA-D4AD6E086A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C50B20-89E4-5494-EB73-FB5FE6588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20A5ED-4A1F-1811-E8C5-46B63F75B7C5}"/>
              </a:ext>
            </a:extLst>
          </p:cNvPr>
          <p:cNvSpPr>
            <a:spLocks noGrp="1"/>
          </p:cNvSpPr>
          <p:nvPr>
            <p:ph type="dt" sz="half" idx="10"/>
          </p:nvPr>
        </p:nvSpPr>
        <p:spPr/>
        <p:txBody>
          <a:bodyPr/>
          <a:lstStyle/>
          <a:p>
            <a:fld id="{6C22A716-5D3B-C047-98A5-3A51FA0C539C}" type="datetimeFigureOut">
              <a:rPr lang="en-US" smtClean="0"/>
              <a:t>7/14/2025</a:t>
            </a:fld>
            <a:endParaRPr lang="en-US"/>
          </a:p>
        </p:txBody>
      </p:sp>
      <p:sp>
        <p:nvSpPr>
          <p:cNvPr id="6" name="Footer Placeholder 5">
            <a:extLst>
              <a:ext uri="{FF2B5EF4-FFF2-40B4-BE49-F238E27FC236}">
                <a16:creationId xmlns:a16="http://schemas.microsoft.com/office/drawing/2014/main" id="{89C0B0D4-D5A8-2AC2-A9C9-F55D6B8190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7CEA94-F33A-5D1D-1C06-91F891A79574}"/>
              </a:ext>
            </a:extLst>
          </p:cNvPr>
          <p:cNvSpPr>
            <a:spLocks noGrp="1"/>
          </p:cNvSpPr>
          <p:nvPr>
            <p:ph type="sldNum" sz="quarter" idx="12"/>
          </p:nvPr>
        </p:nvSpPr>
        <p:spPr/>
        <p:txBody>
          <a:bodyPr/>
          <a:lstStyle/>
          <a:p>
            <a:fld id="{44EFFD0F-06C8-054E-B9FA-2FFD3C019EC9}" type="slidenum">
              <a:rPr lang="en-US" smtClean="0"/>
              <a:t>‹#›</a:t>
            </a:fld>
            <a:endParaRPr lang="en-US"/>
          </a:p>
        </p:txBody>
      </p:sp>
    </p:spTree>
    <p:extLst>
      <p:ext uri="{BB962C8B-B14F-4D97-AF65-F5344CB8AC3E}">
        <p14:creationId xmlns:p14="http://schemas.microsoft.com/office/powerpoint/2010/main" val="802566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87011B-A83D-B523-5F04-DB97058BA3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C53907-D39E-0C45-96AC-7AB290DDB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D500C0-9819-A672-1F05-6192A5A1D2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22A716-5D3B-C047-98A5-3A51FA0C539C}" type="datetimeFigureOut">
              <a:rPr lang="en-US" smtClean="0"/>
              <a:t>7/14/2025</a:t>
            </a:fld>
            <a:endParaRPr lang="en-US"/>
          </a:p>
        </p:txBody>
      </p:sp>
      <p:sp>
        <p:nvSpPr>
          <p:cNvPr id="5" name="Footer Placeholder 4">
            <a:extLst>
              <a:ext uri="{FF2B5EF4-FFF2-40B4-BE49-F238E27FC236}">
                <a16:creationId xmlns:a16="http://schemas.microsoft.com/office/drawing/2014/main" id="{84878BEB-AE82-32D4-CBA3-6CE0C3E220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C4BB3D-D20F-BE6E-6D12-C4460E586E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EFFD0F-06C8-054E-B9FA-2FFD3C019EC9}" type="slidenum">
              <a:rPr lang="en-US" smtClean="0"/>
              <a:t>‹#›</a:t>
            </a:fld>
            <a:endParaRPr lang="en-US"/>
          </a:p>
        </p:txBody>
      </p:sp>
    </p:spTree>
    <p:extLst>
      <p:ext uri="{BB962C8B-B14F-4D97-AF65-F5344CB8AC3E}">
        <p14:creationId xmlns:p14="http://schemas.microsoft.com/office/powerpoint/2010/main" val="89460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2AD638F-403E-C17D-60D2-03FDCE88EAF4}"/>
              </a:ext>
            </a:extLst>
          </p:cNvPr>
          <p:cNvSpPr txBox="1"/>
          <p:nvPr/>
        </p:nvSpPr>
        <p:spPr>
          <a:xfrm>
            <a:off x="408904" y="919646"/>
            <a:ext cx="6700233" cy="1569660"/>
          </a:xfrm>
          <a:prstGeom prst="rect">
            <a:avLst/>
          </a:prstGeom>
          <a:noFill/>
        </p:spPr>
        <p:txBody>
          <a:bodyPr wrap="square">
            <a:spAutoFit/>
          </a:bodyPr>
          <a:lstStyle/>
          <a:p>
            <a:r>
              <a:rPr lang="en-GB" sz="3200" b="1" dirty="0">
                <a:solidFill>
                  <a:schemeClr val="bg1"/>
                </a:solidFill>
                <a:latin typeface="Arial Narrow" panose="020B0604020202020204" pitchFamily="34" charset="0"/>
                <a:cs typeface="Arial Narrow" panose="020B0604020202020204" pitchFamily="34" charset="0"/>
              </a:rPr>
              <a:t>C</a:t>
            </a:r>
            <a:r>
              <a:rPr lang="en-GB" sz="3200" b="1" u="none" strike="noStrike" dirty="0">
                <a:solidFill>
                  <a:schemeClr val="bg1"/>
                </a:solidFill>
                <a:effectLst/>
                <a:latin typeface="Arial Narrow" panose="020B0604020202020204" pitchFamily="34" charset="0"/>
                <a:cs typeface="Arial Narrow" panose="020B0604020202020204" pitchFamily="34" charset="0"/>
              </a:rPr>
              <a:t>oastal Nature Lab </a:t>
            </a:r>
            <a:r>
              <a:rPr lang="en-GB" sz="3200" u="none" strike="noStrike" dirty="0">
                <a:solidFill>
                  <a:schemeClr val="bg1"/>
                </a:solidFill>
                <a:effectLst/>
                <a:latin typeface="Arial Narrow" panose="020B0604020202020204" pitchFamily="34" charset="0"/>
                <a:cs typeface="Arial Narrow" panose="020B0604020202020204" pitchFamily="34" charset="0"/>
              </a:rPr>
              <a:t>– </a:t>
            </a:r>
            <a:br>
              <a:rPr lang="en-GB" sz="3200" u="none" strike="noStrike" dirty="0">
                <a:solidFill>
                  <a:schemeClr val="bg1"/>
                </a:solidFill>
                <a:effectLst/>
                <a:latin typeface="Arial Narrow" panose="020B0604020202020204" pitchFamily="34" charset="0"/>
                <a:cs typeface="Arial Narrow" panose="020B0604020202020204" pitchFamily="34" charset="0"/>
              </a:rPr>
            </a:br>
            <a:r>
              <a:rPr lang="en-GB" sz="3200" u="none" strike="noStrike" dirty="0">
                <a:solidFill>
                  <a:schemeClr val="bg1"/>
                </a:solidFill>
                <a:effectLst/>
                <a:latin typeface="Arial Narrow" panose="020B0604020202020204" pitchFamily="34" charset="0"/>
                <a:cs typeface="Arial Narrow" panose="020B0604020202020204" pitchFamily="34" charset="0"/>
              </a:rPr>
              <a:t>Crafting the Shore</a:t>
            </a:r>
          </a:p>
          <a:p>
            <a:endParaRPr lang="en-US" sz="3200" dirty="0">
              <a:solidFill>
                <a:schemeClr val="bg1"/>
              </a:solidFill>
              <a:latin typeface="Arial Narrow" panose="020B0604020202020204" pitchFamily="34" charset="0"/>
              <a:cs typeface="Arial Narrow" panose="020B0604020202020204" pitchFamily="34" charset="0"/>
            </a:endParaRPr>
          </a:p>
        </p:txBody>
      </p:sp>
      <p:sp>
        <p:nvSpPr>
          <p:cNvPr id="10" name="TextBox 9">
            <a:extLst>
              <a:ext uri="{FF2B5EF4-FFF2-40B4-BE49-F238E27FC236}">
                <a16:creationId xmlns:a16="http://schemas.microsoft.com/office/drawing/2014/main" id="{EED78E9B-C236-8383-6CB7-DE65E4A67054}"/>
              </a:ext>
            </a:extLst>
          </p:cNvPr>
          <p:cNvSpPr txBox="1"/>
          <p:nvPr/>
        </p:nvSpPr>
        <p:spPr>
          <a:xfrm>
            <a:off x="408905" y="3429000"/>
            <a:ext cx="2475963" cy="707886"/>
          </a:xfrm>
          <a:prstGeom prst="rect">
            <a:avLst/>
          </a:prstGeom>
          <a:noFill/>
        </p:spPr>
        <p:txBody>
          <a:bodyPr wrap="square">
            <a:spAutoFit/>
          </a:bodyPr>
          <a:lstStyle/>
          <a:p>
            <a:r>
              <a:rPr lang="en-GB" sz="2000" dirty="0" err="1">
                <a:solidFill>
                  <a:schemeClr val="bg1"/>
                </a:solidFill>
                <a:latin typeface="Georgia" panose="02040502050405020303" pitchFamily="18" charset="0"/>
                <a:cs typeface="Arial Narrow" panose="020B0604020202020204" pitchFamily="34" charset="0"/>
              </a:rPr>
              <a:t>Suzana</a:t>
            </a:r>
            <a:r>
              <a:rPr lang="en-GB" sz="2000" dirty="0">
                <a:solidFill>
                  <a:schemeClr val="bg1"/>
                </a:solidFill>
                <a:latin typeface="Georgia" panose="02040502050405020303" pitchFamily="18" charset="0"/>
                <a:cs typeface="Arial Narrow" panose="020B0604020202020204" pitchFamily="34" charset="0"/>
              </a:rPr>
              <a:t> Ilic</a:t>
            </a:r>
          </a:p>
          <a:p>
            <a:r>
              <a:rPr lang="en-GB" sz="2000" u="none" strike="noStrike" dirty="0">
                <a:solidFill>
                  <a:schemeClr val="bg1"/>
                </a:solidFill>
                <a:effectLst/>
                <a:latin typeface="Georgia" panose="02040502050405020303" pitchFamily="18" charset="0"/>
                <a:cs typeface="Arial Narrow" panose="020B0604020202020204" pitchFamily="34" charset="0"/>
              </a:rPr>
              <a:t>Serena Pollastri</a:t>
            </a:r>
          </a:p>
        </p:txBody>
      </p:sp>
    </p:spTree>
    <p:extLst>
      <p:ext uri="{BB962C8B-B14F-4D97-AF65-F5344CB8AC3E}">
        <p14:creationId xmlns:p14="http://schemas.microsoft.com/office/powerpoint/2010/main" val="2802173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63D9A4B2-652A-F75E-C70F-DF359CA6741C}"/>
              </a:ext>
            </a:extLst>
          </p:cNvPr>
          <p:cNvPicPr>
            <a:picLocks noChangeAspect="1"/>
          </p:cNvPicPr>
          <p:nvPr/>
        </p:nvPicPr>
        <p:blipFill>
          <a:blip r:embed="rId4"/>
          <a:stretch>
            <a:fillRect/>
          </a:stretch>
        </p:blipFill>
        <p:spPr>
          <a:xfrm>
            <a:off x="2317750" y="926636"/>
            <a:ext cx="7556500" cy="5334000"/>
          </a:xfrm>
          <a:prstGeom prst="rect">
            <a:avLst/>
          </a:prstGeom>
        </p:spPr>
      </p:pic>
      <p:pic>
        <p:nvPicPr>
          <p:cNvPr id="27" name="Picture 26">
            <a:extLst>
              <a:ext uri="{FF2B5EF4-FFF2-40B4-BE49-F238E27FC236}">
                <a16:creationId xmlns:a16="http://schemas.microsoft.com/office/drawing/2014/main" id="{D5F4C9C6-82D5-CD56-FE82-3A20D5753091}"/>
              </a:ext>
            </a:extLst>
          </p:cNvPr>
          <p:cNvPicPr>
            <a:picLocks noChangeAspect="1"/>
          </p:cNvPicPr>
          <p:nvPr/>
        </p:nvPicPr>
        <p:blipFill>
          <a:blip r:embed="rId5"/>
          <a:stretch>
            <a:fillRect/>
          </a:stretch>
        </p:blipFill>
        <p:spPr>
          <a:xfrm>
            <a:off x="2317750" y="926636"/>
            <a:ext cx="7556500" cy="5334000"/>
          </a:xfrm>
          <a:prstGeom prst="rect">
            <a:avLst/>
          </a:prstGeom>
        </p:spPr>
      </p:pic>
      <p:pic>
        <p:nvPicPr>
          <p:cNvPr id="29" name="Picture 28">
            <a:extLst>
              <a:ext uri="{FF2B5EF4-FFF2-40B4-BE49-F238E27FC236}">
                <a16:creationId xmlns:a16="http://schemas.microsoft.com/office/drawing/2014/main" id="{10FF04DF-D695-BAF4-C8EB-71BBAB246338}"/>
              </a:ext>
            </a:extLst>
          </p:cNvPr>
          <p:cNvPicPr>
            <a:picLocks noChangeAspect="1"/>
          </p:cNvPicPr>
          <p:nvPr/>
        </p:nvPicPr>
        <p:blipFill>
          <a:blip r:embed="rId6"/>
          <a:stretch>
            <a:fillRect/>
          </a:stretch>
        </p:blipFill>
        <p:spPr>
          <a:xfrm>
            <a:off x="2317750" y="926636"/>
            <a:ext cx="7556500" cy="5334000"/>
          </a:xfrm>
          <a:prstGeom prst="rect">
            <a:avLst/>
          </a:prstGeom>
        </p:spPr>
      </p:pic>
      <p:pic>
        <p:nvPicPr>
          <p:cNvPr id="31" name="Picture 30">
            <a:extLst>
              <a:ext uri="{FF2B5EF4-FFF2-40B4-BE49-F238E27FC236}">
                <a16:creationId xmlns:a16="http://schemas.microsoft.com/office/drawing/2014/main" id="{8F5330C4-4E3F-8310-BE18-E256C42C406D}"/>
              </a:ext>
            </a:extLst>
          </p:cNvPr>
          <p:cNvPicPr>
            <a:picLocks noChangeAspect="1"/>
          </p:cNvPicPr>
          <p:nvPr/>
        </p:nvPicPr>
        <p:blipFill>
          <a:blip r:embed="rId7"/>
          <a:stretch>
            <a:fillRect/>
          </a:stretch>
        </p:blipFill>
        <p:spPr>
          <a:xfrm>
            <a:off x="2317750" y="926636"/>
            <a:ext cx="7556500" cy="5334000"/>
          </a:xfrm>
          <a:prstGeom prst="rect">
            <a:avLst/>
          </a:prstGeom>
        </p:spPr>
      </p:pic>
      <p:pic>
        <p:nvPicPr>
          <p:cNvPr id="33" name="Picture 32">
            <a:extLst>
              <a:ext uri="{FF2B5EF4-FFF2-40B4-BE49-F238E27FC236}">
                <a16:creationId xmlns:a16="http://schemas.microsoft.com/office/drawing/2014/main" id="{305EF75D-FBB2-AD82-78BB-3935895C4633}"/>
              </a:ext>
            </a:extLst>
          </p:cNvPr>
          <p:cNvPicPr>
            <a:picLocks noChangeAspect="1"/>
          </p:cNvPicPr>
          <p:nvPr/>
        </p:nvPicPr>
        <p:blipFill>
          <a:blip r:embed="rId8"/>
          <a:stretch>
            <a:fillRect/>
          </a:stretch>
        </p:blipFill>
        <p:spPr>
          <a:xfrm>
            <a:off x="2317750" y="926636"/>
            <a:ext cx="7556500" cy="5334000"/>
          </a:xfrm>
          <a:prstGeom prst="rect">
            <a:avLst/>
          </a:prstGeom>
        </p:spPr>
      </p:pic>
      <p:pic>
        <p:nvPicPr>
          <p:cNvPr id="35" name="Picture 34">
            <a:extLst>
              <a:ext uri="{FF2B5EF4-FFF2-40B4-BE49-F238E27FC236}">
                <a16:creationId xmlns:a16="http://schemas.microsoft.com/office/drawing/2014/main" id="{AB0C3023-05D8-28C9-E141-A6BEBF5C25E1}"/>
              </a:ext>
            </a:extLst>
          </p:cNvPr>
          <p:cNvPicPr>
            <a:picLocks noChangeAspect="1"/>
          </p:cNvPicPr>
          <p:nvPr/>
        </p:nvPicPr>
        <p:blipFill>
          <a:blip r:embed="rId9"/>
          <a:stretch>
            <a:fillRect/>
          </a:stretch>
        </p:blipFill>
        <p:spPr>
          <a:xfrm>
            <a:off x="2317750" y="926636"/>
            <a:ext cx="7556500" cy="5334000"/>
          </a:xfrm>
          <a:prstGeom prst="rect">
            <a:avLst/>
          </a:prstGeom>
        </p:spPr>
      </p:pic>
      <p:sp>
        <p:nvSpPr>
          <p:cNvPr id="36" name="TextBox 35">
            <a:extLst>
              <a:ext uri="{FF2B5EF4-FFF2-40B4-BE49-F238E27FC236}">
                <a16:creationId xmlns:a16="http://schemas.microsoft.com/office/drawing/2014/main" id="{0A929845-A983-EA1B-E6D7-ABF9EB817BFD}"/>
              </a:ext>
            </a:extLst>
          </p:cNvPr>
          <p:cNvSpPr txBox="1"/>
          <p:nvPr/>
        </p:nvSpPr>
        <p:spPr>
          <a:xfrm>
            <a:off x="489398" y="597364"/>
            <a:ext cx="3876540" cy="830997"/>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Approach</a:t>
            </a:r>
          </a:p>
          <a:p>
            <a:r>
              <a:rPr lang="en-GB" sz="2400" dirty="0">
                <a:solidFill>
                  <a:schemeClr val="bg1"/>
                </a:solidFill>
                <a:latin typeface="Arial Narrow" panose="020B0604020202020204" pitchFamily="34" charset="0"/>
                <a:cs typeface="Arial Narrow" panose="020B0604020202020204" pitchFamily="34" charset="0"/>
              </a:rPr>
              <a:t>More than human collaboration</a:t>
            </a:r>
            <a:endParaRPr lang="en-US" sz="2400" dirty="0">
              <a:solidFill>
                <a:schemeClr val="bg1"/>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74112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BF7891-607F-8318-A5FA-BA87840B8B6E}"/>
              </a:ext>
            </a:extLst>
          </p:cNvPr>
          <p:cNvSpPr txBox="1"/>
          <p:nvPr/>
        </p:nvSpPr>
        <p:spPr>
          <a:xfrm>
            <a:off x="489398" y="597364"/>
            <a:ext cx="3876540" cy="461665"/>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Co-Design</a:t>
            </a:r>
          </a:p>
        </p:txBody>
      </p:sp>
      <p:pic>
        <p:nvPicPr>
          <p:cNvPr id="5" name="Picture 4">
            <a:extLst>
              <a:ext uri="{FF2B5EF4-FFF2-40B4-BE49-F238E27FC236}">
                <a16:creationId xmlns:a16="http://schemas.microsoft.com/office/drawing/2014/main" id="{AA2FD9A9-B010-2CEF-E0A7-B7CC251D858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96701" y="0"/>
            <a:ext cx="1924547" cy="6858000"/>
          </a:xfrm>
          <a:prstGeom prst="rect">
            <a:avLst/>
          </a:prstGeom>
        </p:spPr>
      </p:pic>
      <p:pic>
        <p:nvPicPr>
          <p:cNvPr id="7" name="Picture 6">
            <a:extLst>
              <a:ext uri="{FF2B5EF4-FFF2-40B4-BE49-F238E27FC236}">
                <a16:creationId xmlns:a16="http://schemas.microsoft.com/office/drawing/2014/main" id="{77BB514B-E1B9-438A-5D1E-51CA88F2901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472694" y="0"/>
            <a:ext cx="2972496" cy="6858000"/>
          </a:xfrm>
          <a:prstGeom prst="rect">
            <a:avLst/>
          </a:prstGeom>
        </p:spPr>
      </p:pic>
      <p:grpSp>
        <p:nvGrpSpPr>
          <p:cNvPr id="10" name="Group 9">
            <a:extLst>
              <a:ext uri="{FF2B5EF4-FFF2-40B4-BE49-F238E27FC236}">
                <a16:creationId xmlns:a16="http://schemas.microsoft.com/office/drawing/2014/main" id="{9CCF9E57-8F89-BEA6-8B30-D10F2BC06CF3}"/>
              </a:ext>
            </a:extLst>
          </p:cNvPr>
          <p:cNvGrpSpPr/>
          <p:nvPr/>
        </p:nvGrpSpPr>
        <p:grpSpPr>
          <a:xfrm>
            <a:off x="9496636" y="0"/>
            <a:ext cx="2737300" cy="6858001"/>
            <a:chOff x="9022278" y="-1"/>
            <a:chExt cx="2737300" cy="6858001"/>
          </a:xfrm>
        </p:grpSpPr>
        <p:pic>
          <p:nvPicPr>
            <p:cNvPr id="8" name="Picture 7" descr="A circular object made of rope&#10;&#10;Description automatically generated">
              <a:extLst>
                <a:ext uri="{FF2B5EF4-FFF2-40B4-BE49-F238E27FC236}">
                  <a16:creationId xmlns:a16="http://schemas.microsoft.com/office/drawing/2014/main" id="{C2EECD97-9EC0-D5CF-9225-0C7BFE8A7F8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8755561" y="266717"/>
              <a:ext cx="3269435" cy="2736000"/>
            </a:xfrm>
            <a:prstGeom prst="rect">
              <a:avLst/>
            </a:prstGeom>
          </p:spPr>
        </p:pic>
        <p:pic>
          <p:nvPicPr>
            <p:cNvPr id="9" name="Picture 8" descr="A pile of brown grass&#10;&#10;Description automatically generated">
              <a:extLst>
                <a:ext uri="{FF2B5EF4-FFF2-40B4-BE49-F238E27FC236}">
                  <a16:creationId xmlns:a16="http://schemas.microsoft.com/office/drawing/2014/main" id="{FC296A74-DA22-2A9D-7893-379E8AD844F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5400000">
              <a:off x="8596645" y="3695068"/>
              <a:ext cx="3588565" cy="2737300"/>
            </a:xfrm>
            <a:prstGeom prst="rect">
              <a:avLst/>
            </a:prstGeom>
          </p:spPr>
        </p:pic>
      </p:grpSp>
      <p:pic>
        <p:nvPicPr>
          <p:cNvPr id="6146" name="Picture 2" descr="woven turtle shell shaped willow mound">
            <a:extLst>
              <a:ext uri="{FF2B5EF4-FFF2-40B4-BE49-F238E27FC236}">
                <a16:creationId xmlns:a16="http://schemas.microsoft.com/office/drawing/2014/main" id="{5AA6A866-88CF-7FCE-641A-42200EA57983}"/>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t="-468"/>
          <a:stretch/>
        </p:blipFill>
        <p:spPr bwMode="auto">
          <a:xfrm>
            <a:off x="11429" y="2712513"/>
            <a:ext cx="4433825" cy="4149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693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BF7891-607F-8318-A5FA-BA87840B8B6E}"/>
              </a:ext>
            </a:extLst>
          </p:cNvPr>
          <p:cNvSpPr txBox="1"/>
          <p:nvPr/>
        </p:nvSpPr>
        <p:spPr>
          <a:xfrm>
            <a:off x="489398" y="597364"/>
            <a:ext cx="3876540" cy="461665"/>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Co-Design</a:t>
            </a:r>
          </a:p>
        </p:txBody>
      </p:sp>
      <p:sp>
        <p:nvSpPr>
          <p:cNvPr id="3" name="TextBox 2">
            <a:extLst>
              <a:ext uri="{FF2B5EF4-FFF2-40B4-BE49-F238E27FC236}">
                <a16:creationId xmlns:a16="http://schemas.microsoft.com/office/drawing/2014/main" id="{D40F49DF-5555-62A2-3790-2A22B2F7D615}"/>
              </a:ext>
            </a:extLst>
          </p:cNvPr>
          <p:cNvSpPr txBox="1"/>
          <p:nvPr/>
        </p:nvSpPr>
        <p:spPr>
          <a:xfrm>
            <a:off x="283209" y="2923065"/>
            <a:ext cx="6098146" cy="2862322"/>
          </a:xfrm>
          <a:prstGeom prst="rect">
            <a:avLst/>
          </a:prstGeom>
          <a:noFill/>
        </p:spPr>
        <p:txBody>
          <a:bodyPr wrap="square">
            <a:spAutoFit/>
          </a:bodyPr>
          <a:lstStyle/>
          <a:p>
            <a:r>
              <a:rPr lang="en-GB" sz="1800" i="1" u="none" strike="noStrike" dirty="0">
                <a:solidFill>
                  <a:schemeClr val="bg1"/>
                </a:solidFill>
                <a:effectLst/>
                <a:latin typeface="Georgia" panose="02040502050405020303" pitchFamily="18" charset="0"/>
                <a:cs typeface="Arial Narrow" panose="020B0604020202020204" pitchFamily="34" charset="0"/>
              </a:rPr>
              <a:t>‘Our discussions began with an appreciation of the natural structures used by plants and animals such as spiders webs and root networks. We liked how resilient these structures are to individual elements being broken without the collapse of the whole. Our researches included experimenting with different materials including spartina, various grasses, rushes and willow alongside bought materials such as jute, flax and manilla.’</a:t>
            </a:r>
          </a:p>
          <a:p>
            <a:r>
              <a:rPr lang="en-GB" sz="1800" u="none" strike="noStrike" dirty="0">
                <a:solidFill>
                  <a:schemeClr val="bg1"/>
                </a:solidFill>
                <a:effectLst/>
                <a:latin typeface="Georgia" panose="02040502050405020303" pitchFamily="18" charset="0"/>
                <a:cs typeface="Arial Narrow" panose="020B0604020202020204" pitchFamily="34" charset="0"/>
              </a:rPr>
              <a:t>Caroline Dear and Martha Orbach</a:t>
            </a:r>
          </a:p>
        </p:txBody>
      </p:sp>
      <p:pic>
        <p:nvPicPr>
          <p:cNvPr id="11" name="Picture 10">
            <a:extLst>
              <a:ext uri="{FF2B5EF4-FFF2-40B4-BE49-F238E27FC236}">
                <a16:creationId xmlns:a16="http://schemas.microsoft.com/office/drawing/2014/main" id="{B57E1B5B-82E5-06C9-5400-A61A89A11D4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4121658" y="1336332"/>
            <a:ext cx="10330037" cy="5810646"/>
          </a:xfrm>
          <a:prstGeom prst="rect">
            <a:avLst/>
          </a:prstGeom>
        </p:spPr>
      </p:pic>
    </p:spTree>
    <p:extLst>
      <p:ext uri="{BB962C8B-B14F-4D97-AF65-F5344CB8AC3E}">
        <p14:creationId xmlns:p14="http://schemas.microsoft.com/office/powerpoint/2010/main" val="2993100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2" descr="Weaving and rope making">
            <a:extLst>
              <a:ext uri="{FF2B5EF4-FFF2-40B4-BE49-F238E27FC236}">
                <a16:creationId xmlns:a16="http://schemas.microsoft.com/office/drawing/2014/main" id="{816BCEF5-A177-3823-F59E-B3AEFDC8B6D0}"/>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95775" y="1285320"/>
            <a:ext cx="7113696" cy="51152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BF7891-607F-8318-A5FA-BA87840B8B6E}"/>
              </a:ext>
            </a:extLst>
          </p:cNvPr>
          <p:cNvSpPr txBox="1"/>
          <p:nvPr/>
        </p:nvSpPr>
        <p:spPr>
          <a:xfrm>
            <a:off x="489398" y="597364"/>
            <a:ext cx="3876540" cy="461665"/>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Co-Production</a:t>
            </a:r>
          </a:p>
        </p:txBody>
      </p:sp>
      <p:pic>
        <p:nvPicPr>
          <p:cNvPr id="2" name="Picture 1">
            <a:extLst>
              <a:ext uri="{FF2B5EF4-FFF2-40B4-BE49-F238E27FC236}">
                <a16:creationId xmlns:a16="http://schemas.microsoft.com/office/drawing/2014/main" id="{1AD294A0-8BE8-3281-5B6D-E9A8FD97E1B1}"/>
              </a:ext>
            </a:extLst>
          </p:cNvPr>
          <p:cNvPicPr>
            <a:picLocks noChangeAspect="1"/>
          </p:cNvPicPr>
          <p:nvPr/>
        </p:nvPicPr>
        <p:blipFill>
          <a:blip r:embed="rId4"/>
          <a:stretch>
            <a:fillRect/>
          </a:stretch>
        </p:blipFill>
        <p:spPr>
          <a:xfrm>
            <a:off x="8251114" y="-156282"/>
            <a:ext cx="4335483" cy="3203394"/>
          </a:xfrm>
          <a:prstGeom prst="rect">
            <a:avLst/>
          </a:prstGeom>
        </p:spPr>
      </p:pic>
      <p:pic>
        <p:nvPicPr>
          <p:cNvPr id="3" name="Picture 2">
            <a:extLst>
              <a:ext uri="{FF2B5EF4-FFF2-40B4-BE49-F238E27FC236}">
                <a16:creationId xmlns:a16="http://schemas.microsoft.com/office/drawing/2014/main" id="{3BFCF272-AF0C-57B8-FF3D-E73CC0C2D285}"/>
              </a:ext>
            </a:extLst>
          </p:cNvPr>
          <p:cNvPicPr>
            <a:picLocks noChangeAspect="1"/>
          </p:cNvPicPr>
          <p:nvPr/>
        </p:nvPicPr>
        <p:blipFill>
          <a:blip r:embed="rId5"/>
          <a:stretch>
            <a:fillRect/>
          </a:stretch>
        </p:blipFill>
        <p:spPr>
          <a:xfrm>
            <a:off x="5659821" y="2644592"/>
            <a:ext cx="3874261" cy="3832332"/>
          </a:xfrm>
          <a:prstGeom prst="rect">
            <a:avLst/>
          </a:prstGeom>
        </p:spPr>
      </p:pic>
      <p:pic>
        <p:nvPicPr>
          <p:cNvPr id="6" name="Picture 5">
            <a:extLst>
              <a:ext uri="{FF2B5EF4-FFF2-40B4-BE49-F238E27FC236}">
                <a16:creationId xmlns:a16="http://schemas.microsoft.com/office/drawing/2014/main" id="{A78AEF68-D9D1-12A1-4D5B-F94C7AEC9518}"/>
              </a:ext>
            </a:extLst>
          </p:cNvPr>
          <p:cNvPicPr>
            <a:picLocks noChangeAspect="1"/>
          </p:cNvPicPr>
          <p:nvPr/>
        </p:nvPicPr>
        <p:blipFill>
          <a:blip r:embed="rId6"/>
          <a:stretch>
            <a:fillRect/>
          </a:stretch>
        </p:blipFill>
        <p:spPr>
          <a:xfrm>
            <a:off x="8975981" y="3047112"/>
            <a:ext cx="3337567" cy="3027291"/>
          </a:xfrm>
          <a:prstGeom prst="rect">
            <a:avLst/>
          </a:prstGeom>
        </p:spPr>
      </p:pic>
    </p:spTree>
    <p:extLst>
      <p:ext uri="{BB962C8B-B14F-4D97-AF65-F5344CB8AC3E}">
        <p14:creationId xmlns:p14="http://schemas.microsoft.com/office/powerpoint/2010/main" val="1926155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945006-F3E8-E9B7-CCA3-DCB42DEFBD67}"/>
              </a:ext>
            </a:extLst>
          </p:cNvPr>
          <p:cNvSpPr txBox="1"/>
          <p:nvPr/>
        </p:nvSpPr>
        <p:spPr>
          <a:xfrm>
            <a:off x="814856" y="537432"/>
            <a:ext cx="4312399" cy="830997"/>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Co-Monitoring:</a:t>
            </a:r>
          </a:p>
          <a:p>
            <a:r>
              <a:rPr lang="en-US" sz="2400" dirty="0">
                <a:solidFill>
                  <a:schemeClr val="bg1"/>
                </a:solidFill>
                <a:latin typeface="Arial Narrow" panose="020B0604020202020204" pitchFamily="34" charset="0"/>
                <a:cs typeface="Arial Narrow" panose="020B0604020202020204" pitchFamily="34" charset="0"/>
              </a:rPr>
              <a:t>Observing changes through seasons</a:t>
            </a:r>
          </a:p>
        </p:txBody>
      </p:sp>
      <p:pic>
        <p:nvPicPr>
          <p:cNvPr id="7" name="Picture 6">
            <a:extLst>
              <a:ext uri="{FF2B5EF4-FFF2-40B4-BE49-F238E27FC236}">
                <a16:creationId xmlns:a16="http://schemas.microsoft.com/office/drawing/2014/main" id="{2FDC7BE7-6282-83A5-277A-F978B9575E6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16200000">
            <a:off x="7854485" y="1818432"/>
            <a:ext cx="4371976" cy="4303057"/>
          </a:xfrm>
          <a:prstGeom prst="rect">
            <a:avLst/>
          </a:prstGeom>
        </p:spPr>
      </p:pic>
      <p:pic>
        <p:nvPicPr>
          <p:cNvPr id="9" name="Picture 8">
            <a:extLst>
              <a:ext uri="{FF2B5EF4-FFF2-40B4-BE49-F238E27FC236}">
                <a16:creationId xmlns:a16="http://schemas.microsoft.com/office/drawing/2014/main" id="{29CC8F15-97A6-29EA-10CA-2C542F80A4F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783976"/>
            <a:ext cx="7772400" cy="4371975"/>
          </a:xfrm>
          <a:prstGeom prst="rect">
            <a:avLst/>
          </a:prstGeom>
        </p:spPr>
      </p:pic>
    </p:spTree>
    <p:extLst>
      <p:ext uri="{BB962C8B-B14F-4D97-AF65-F5344CB8AC3E}">
        <p14:creationId xmlns:p14="http://schemas.microsoft.com/office/powerpoint/2010/main" val="2929486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945006-F3E8-E9B7-CCA3-DCB42DEFBD67}"/>
              </a:ext>
            </a:extLst>
          </p:cNvPr>
          <p:cNvSpPr txBox="1"/>
          <p:nvPr/>
        </p:nvSpPr>
        <p:spPr>
          <a:xfrm>
            <a:off x="814856" y="537432"/>
            <a:ext cx="4312399" cy="830997"/>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Co-Monitoring:</a:t>
            </a:r>
          </a:p>
          <a:p>
            <a:r>
              <a:rPr lang="en-US" sz="2400" dirty="0">
                <a:solidFill>
                  <a:schemeClr val="bg1"/>
                </a:solidFill>
                <a:latin typeface="Arial Narrow" panose="020B0604020202020204" pitchFamily="34" charset="0"/>
                <a:cs typeface="Arial Narrow" panose="020B0604020202020204" pitchFamily="34" charset="0"/>
              </a:rPr>
              <a:t>Observing changes through seasons</a:t>
            </a:r>
          </a:p>
        </p:txBody>
      </p:sp>
      <p:pic>
        <p:nvPicPr>
          <p:cNvPr id="2" name="Picture 1">
            <a:extLst>
              <a:ext uri="{FF2B5EF4-FFF2-40B4-BE49-F238E27FC236}">
                <a16:creationId xmlns:a16="http://schemas.microsoft.com/office/drawing/2014/main" id="{9D300028-0BD4-E323-2110-8C2EA156B48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090354" y="1569427"/>
            <a:ext cx="8175416" cy="4445976"/>
          </a:xfrm>
          <a:prstGeom prst="rect">
            <a:avLst/>
          </a:prstGeom>
          <a:noFill/>
          <a:ln>
            <a:noFill/>
          </a:ln>
        </p:spPr>
      </p:pic>
    </p:spTree>
    <p:extLst>
      <p:ext uri="{BB962C8B-B14F-4D97-AF65-F5344CB8AC3E}">
        <p14:creationId xmlns:p14="http://schemas.microsoft.com/office/powerpoint/2010/main" val="664509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945006-F3E8-E9B7-CCA3-DCB42DEFBD67}"/>
              </a:ext>
            </a:extLst>
          </p:cNvPr>
          <p:cNvSpPr txBox="1"/>
          <p:nvPr/>
        </p:nvSpPr>
        <p:spPr>
          <a:xfrm>
            <a:off x="814856" y="537432"/>
            <a:ext cx="984565"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Caring</a:t>
            </a:r>
          </a:p>
        </p:txBody>
      </p:sp>
      <p:pic>
        <p:nvPicPr>
          <p:cNvPr id="3" name="Picture 2">
            <a:extLst>
              <a:ext uri="{FF2B5EF4-FFF2-40B4-BE49-F238E27FC236}">
                <a16:creationId xmlns:a16="http://schemas.microsoft.com/office/drawing/2014/main" id="{B33E7A1C-F3FC-A59C-209C-A08CFD0943E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3288324"/>
            <a:ext cx="12192000" cy="3126974"/>
          </a:xfrm>
          <a:prstGeom prst="rect">
            <a:avLst/>
          </a:prstGeom>
        </p:spPr>
      </p:pic>
      <p:sp>
        <p:nvSpPr>
          <p:cNvPr id="10" name="TextBox 9">
            <a:extLst>
              <a:ext uri="{FF2B5EF4-FFF2-40B4-BE49-F238E27FC236}">
                <a16:creationId xmlns:a16="http://schemas.microsoft.com/office/drawing/2014/main" id="{2ADE0D1C-FAC9-67E7-D6F0-97FA29188F59}"/>
              </a:ext>
            </a:extLst>
          </p:cNvPr>
          <p:cNvSpPr txBox="1"/>
          <p:nvPr/>
        </p:nvSpPr>
        <p:spPr>
          <a:xfrm>
            <a:off x="902677" y="1113692"/>
            <a:ext cx="4712677" cy="1200329"/>
          </a:xfrm>
          <a:prstGeom prst="rect">
            <a:avLst/>
          </a:prstGeom>
          <a:noFill/>
        </p:spPr>
        <p:txBody>
          <a:bodyPr wrap="square" rtlCol="0">
            <a:spAutoFit/>
          </a:bodyPr>
          <a:lstStyle/>
          <a:p>
            <a:r>
              <a:rPr lang="en-US" b="0" i="1" dirty="0">
                <a:solidFill>
                  <a:schemeClr val="bg1"/>
                </a:solidFill>
                <a:effectLst/>
                <a:latin typeface="Georgia" panose="02040502050405020303" pitchFamily="18" charset="0"/>
              </a:rPr>
              <a:t>“Care as a concrete work of maintenance, with ethical and affective implications, and as a vital politics in interdependent worlds”</a:t>
            </a:r>
            <a:br>
              <a:rPr lang="en-US" i="1" dirty="0">
                <a:solidFill>
                  <a:schemeClr val="bg1"/>
                </a:solidFill>
                <a:latin typeface="Georgia" panose="02040502050405020303" pitchFamily="18" charset="0"/>
              </a:rPr>
            </a:br>
            <a:r>
              <a:rPr lang="en-US" i="1" dirty="0">
                <a:solidFill>
                  <a:schemeClr val="bg1"/>
                </a:solidFill>
                <a:latin typeface="Georgia" panose="02040502050405020303" pitchFamily="18" charset="0"/>
              </a:rPr>
              <a:t>(</a:t>
            </a:r>
            <a:r>
              <a:rPr lang="en-US" b="0" i="1" dirty="0">
                <a:solidFill>
                  <a:schemeClr val="bg1"/>
                </a:solidFill>
                <a:effectLst/>
                <a:latin typeface="Georgia" panose="02040502050405020303" pitchFamily="18" charset="0"/>
              </a:rPr>
              <a:t>Puig de la </a:t>
            </a:r>
            <a:r>
              <a:rPr lang="en-US" b="0" i="1" dirty="0" err="1">
                <a:solidFill>
                  <a:schemeClr val="bg1"/>
                </a:solidFill>
                <a:effectLst/>
                <a:latin typeface="Georgia" panose="02040502050405020303" pitchFamily="18" charset="0"/>
              </a:rPr>
              <a:t>Bellacasa</a:t>
            </a:r>
            <a:r>
              <a:rPr lang="en-US" b="0" i="1" dirty="0">
                <a:solidFill>
                  <a:schemeClr val="bg1"/>
                </a:solidFill>
                <a:effectLst/>
                <a:latin typeface="Georgia" panose="02040502050405020303" pitchFamily="18" charset="0"/>
              </a:rPr>
              <a:t>, 2017)</a:t>
            </a:r>
            <a:endParaRPr lang="en-US" i="1" dirty="0">
              <a:solidFill>
                <a:schemeClr val="bg1"/>
              </a:solidFill>
              <a:latin typeface="Georgia" panose="02040502050405020303" pitchFamily="18" charset="0"/>
            </a:endParaRPr>
          </a:p>
        </p:txBody>
      </p:sp>
      <p:sp>
        <p:nvSpPr>
          <p:cNvPr id="11" name="TextBox 10">
            <a:extLst>
              <a:ext uri="{FF2B5EF4-FFF2-40B4-BE49-F238E27FC236}">
                <a16:creationId xmlns:a16="http://schemas.microsoft.com/office/drawing/2014/main" id="{3B07F288-6761-6984-E414-C76D0969501D}"/>
              </a:ext>
            </a:extLst>
          </p:cNvPr>
          <p:cNvSpPr txBox="1"/>
          <p:nvPr/>
        </p:nvSpPr>
        <p:spPr>
          <a:xfrm>
            <a:off x="6482862" y="1113691"/>
            <a:ext cx="4712677" cy="923330"/>
          </a:xfrm>
          <a:prstGeom prst="rect">
            <a:avLst/>
          </a:prstGeom>
          <a:noFill/>
        </p:spPr>
        <p:txBody>
          <a:bodyPr wrap="square" rtlCol="0">
            <a:spAutoFit/>
          </a:bodyPr>
          <a:lstStyle/>
          <a:p>
            <a:r>
              <a:rPr lang="en-US" b="0" i="1" dirty="0">
                <a:solidFill>
                  <a:schemeClr val="bg1"/>
                </a:solidFill>
                <a:effectLst/>
                <a:latin typeface="Georgia" panose="02040502050405020303" pitchFamily="18" charset="0"/>
              </a:rPr>
              <a:t>..or</a:t>
            </a:r>
          </a:p>
          <a:p>
            <a:r>
              <a:rPr lang="en-US" i="1" dirty="0">
                <a:solidFill>
                  <a:schemeClr val="bg1"/>
                </a:solidFill>
                <a:latin typeface="Georgia" panose="02040502050405020303" pitchFamily="18" charset="0"/>
              </a:rPr>
              <a:t>‘like a garden, not a house’</a:t>
            </a:r>
            <a:br>
              <a:rPr lang="en-US" i="1" dirty="0">
                <a:solidFill>
                  <a:schemeClr val="bg1"/>
                </a:solidFill>
                <a:latin typeface="Georgia" panose="02040502050405020303" pitchFamily="18" charset="0"/>
              </a:rPr>
            </a:br>
            <a:r>
              <a:rPr lang="en-US" i="1" dirty="0">
                <a:solidFill>
                  <a:schemeClr val="bg1"/>
                </a:solidFill>
                <a:latin typeface="Georgia" panose="02040502050405020303" pitchFamily="18" charset="0"/>
              </a:rPr>
              <a:t>(Ilic)</a:t>
            </a:r>
          </a:p>
        </p:txBody>
      </p:sp>
    </p:spTree>
    <p:extLst>
      <p:ext uri="{BB962C8B-B14F-4D97-AF65-F5344CB8AC3E}">
        <p14:creationId xmlns:p14="http://schemas.microsoft.com/office/powerpoint/2010/main" val="2100881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945006-F3E8-E9B7-CCA3-DCB42DEFBD67}"/>
              </a:ext>
            </a:extLst>
          </p:cNvPr>
          <p:cNvSpPr txBox="1"/>
          <p:nvPr/>
        </p:nvSpPr>
        <p:spPr>
          <a:xfrm>
            <a:off x="814856" y="537432"/>
            <a:ext cx="1968809"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What we learnt</a:t>
            </a:r>
          </a:p>
        </p:txBody>
      </p:sp>
      <p:sp>
        <p:nvSpPr>
          <p:cNvPr id="11" name="TextBox 10">
            <a:extLst>
              <a:ext uri="{FF2B5EF4-FFF2-40B4-BE49-F238E27FC236}">
                <a16:creationId xmlns:a16="http://schemas.microsoft.com/office/drawing/2014/main" id="{3B07F288-6761-6984-E414-C76D0969501D}"/>
              </a:ext>
            </a:extLst>
          </p:cNvPr>
          <p:cNvSpPr txBox="1"/>
          <p:nvPr/>
        </p:nvSpPr>
        <p:spPr>
          <a:xfrm>
            <a:off x="814856" y="999097"/>
            <a:ext cx="4712677" cy="369332"/>
          </a:xfrm>
          <a:prstGeom prst="rect">
            <a:avLst/>
          </a:prstGeom>
          <a:noFill/>
        </p:spPr>
        <p:txBody>
          <a:bodyPr wrap="square" rtlCol="0">
            <a:spAutoFit/>
          </a:bodyPr>
          <a:lstStyle/>
          <a:p>
            <a:r>
              <a:rPr lang="en-US" b="0" i="1" dirty="0">
                <a:solidFill>
                  <a:schemeClr val="bg1"/>
                </a:solidFill>
                <a:effectLst/>
                <a:latin typeface="Georgia" panose="02040502050405020303" pitchFamily="18" charset="0"/>
              </a:rPr>
              <a:t>On structures themselves</a:t>
            </a:r>
            <a:endParaRPr lang="en-US" i="1" dirty="0">
              <a:solidFill>
                <a:schemeClr val="bg1"/>
              </a:solidFill>
              <a:latin typeface="Georgia" panose="02040502050405020303" pitchFamily="18" charset="0"/>
            </a:endParaRPr>
          </a:p>
        </p:txBody>
      </p:sp>
      <p:pic>
        <p:nvPicPr>
          <p:cNvPr id="2" name="Picture 1">
            <a:extLst>
              <a:ext uri="{FF2B5EF4-FFF2-40B4-BE49-F238E27FC236}">
                <a16:creationId xmlns:a16="http://schemas.microsoft.com/office/drawing/2014/main" id="{4AD96467-DD62-F680-C346-45A4564D3556}"/>
              </a:ext>
            </a:extLst>
          </p:cNvPr>
          <p:cNvPicPr>
            <a:picLocks noChangeAspect="1"/>
          </p:cNvPicPr>
          <p:nvPr/>
        </p:nvPicPr>
        <p:blipFill>
          <a:blip r:embed="rId3"/>
          <a:stretch>
            <a:fillRect/>
          </a:stretch>
        </p:blipFill>
        <p:spPr>
          <a:xfrm>
            <a:off x="682218" y="723900"/>
            <a:ext cx="9901646" cy="6989397"/>
          </a:xfrm>
          <a:prstGeom prst="rect">
            <a:avLst/>
          </a:prstGeom>
        </p:spPr>
      </p:pic>
    </p:spTree>
    <p:extLst>
      <p:ext uri="{BB962C8B-B14F-4D97-AF65-F5344CB8AC3E}">
        <p14:creationId xmlns:p14="http://schemas.microsoft.com/office/powerpoint/2010/main" val="3937023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AD96467-DD62-F680-C346-45A4564D3556}"/>
              </a:ext>
            </a:extLst>
          </p:cNvPr>
          <p:cNvPicPr>
            <a:picLocks noChangeAspect="1"/>
          </p:cNvPicPr>
          <p:nvPr/>
        </p:nvPicPr>
        <p:blipFill>
          <a:blip r:embed="rId3"/>
          <a:stretch>
            <a:fillRect/>
          </a:stretch>
        </p:blipFill>
        <p:spPr>
          <a:xfrm>
            <a:off x="682218" y="723900"/>
            <a:ext cx="9901646" cy="6989397"/>
          </a:xfrm>
          <a:prstGeom prst="rect">
            <a:avLst/>
          </a:prstGeom>
        </p:spPr>
      </p:pic>
      <p:sp>
        <p:nvSpPr>
          <p:cNvPr id="4" name="TextBox 3">
            <a:extLst>
              <a:ext uri="{FF2B5EF4-FFF2-40B4-BE49-F238E27FC236}">
                <a16:creationId xmlns:a16="http://schemas.microsoft.com/office/drawing/2014/main" id="{A9945006-F3E8-E9B7-CCA3-DCB42DEFBD67}"/>
              </a:ext>
            </a:extLst>
          </p:cNvPr>
          <p:cNvSpPr txBox="1"/>
          <p:nvPr/>
        </p:nvSpPr>
        <p:spPr>
          <a:xfrm>
            <a:off x="814856" y="537432"/>
            <a:ext cx="1968809"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What we learnt</a:t>
            </a:r>
          </a:p>
        </p:txBody>
      </p:sp>
      <p:sp>
        <p:nvSpPr>
          <p:cNvPr id="11" name="TextBox 10">
            <a:extLst>
              <a:ext uri="{FF2B5EF4-FFF2-40B4-BE49-F238E27FC236}">
                <a16:creationId xmlns:a16="http://schemas.microsoft.com/office/drawing/2014/main" id="{3B07F288-6761-6984-E414-C76D0969501D}"/>
              </a:ext>
            </a:extLst>
          </p:cNvPr>
          <p:cNvSpPr txBox="1"/>
          <p:nvPr/>
        </p:nvSpPr>
        <p:spPr>
          <a:xfrm>
            <a:off x="814856" y="999097"/>
            <a:ext cx="4712677" cy="369332"/>
          </a:xfrm>
          <a:prstGeom prst="rect">
            <a:avLst/>
          </a:prstGeom>
          <a:noFill/>
        </p:spPr>
        <p:txBody>
          <a:bodyPr wrap="square" rtlCol="0">
            <a:spAutoFit/>
          </a:bodyPr>
          <a:lstStyle/>
          <a:p>
            <a:r>
              <a:rPr lang="en-US" b="0" i="1" dirty="0">
                <a:solidFill>
                  <a:schemeClr val="bg1"/>
                </a:solidFill>
                <a:effectLst/>
                <a:latin typeface="Georgia" panose="02040502050405020303" pitchFamily="18" charset="0"/>
              </a:rPr>
              <a:t>On codesign</a:t>
            </a:r>
            <a:endParaRPr lang="en-US" i="1" dirty="0">
              <a:solidFill>
                <a:schemeClr val="bg1"/>
              </a:solidFill>
              <a:latin typeface="Georgia" panose="02040502050405020303" pitchFamily="18" charset="0"/>
            </a:endParaRPr>
          </a:p>
        </p:txBody>
      </p:sp>
    </p:spTree>
    <p:extLst>
      <p:ext uri="{BB962C8B-B14F-4D97-AF65-F5344CB8AC3E}">
        <p14:creationId xmlns:p14="http://schemas.microsoft.com/office/powerpoint/2010/main" val="327990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AD96467-DD62-F680-C346-45A4564D3556}"/>
              </a:ext>
            </a:extLst>
          </p:cNvPr>
          <p:cNvPicPr>
            <a:picLocks noChangeAspect="1"/>
          </p:cNvPicPr>
          <p:nvPr/>
        </p:nvPicPr>
        <p:blipFill>
          <a:blip r:embed="rId3"/>
          <a:stretch>
            <a:fillRect/>
          </a:stretch>
        </p:blipFill>
        <p:spPr>
          <a:xfrm>
            <a:off x="682218" y="723900"/>
            <a:ext cx="9901646" cy="6989397"/>
          </a:xfrm>
          <a:prstGeom prst="rect">
            <a:avLst/>
          </a:prstGeom>
        </p:spPr>
      </p:pic>
      <p:sp>
        <p:nvSpPr>
          <p:cNvPr id="4" name="TextBox 3">
            <a:extLst>
              <a:ext uri="{FF2B5EF4-FFF2-40B4-BE49-F238E27FC236}">
                <a16:creationId xmlns:a16="http://schemas.microsoft.com/office/drawing/2014/main" id="{A9945006-F3E8-E9B7-CCA3-DCB42DEFBD67}"/>
              </a:ext>
            </a:extLst>
          </p:cNvPr>
          <p:cNvSpPr txBox="1"/>
          <p:nvPr/>
        </p:nvSpPr>
        <p:spPr>
          <a:xfrm>
            <a:off x="814856" y="537432"/>
            <a:ext cx="1968809"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What we learnt</a:t>
            </a:r>
          </a:p>
        </p:txBody>
      </p:sp>
      <p:sp>
        <p:nvSpPr>
          <p:cNvPr id="11" name="TextBox 10">
            <a:extLst>
              <a:ext uri="{FF2B5EF4-FFF2-40B4-BE49-F238E27FC236}">
                <a16:creationId xmlns:a16="http://schemas.microsoft.com/office/drawing/2014/main" id="{3B07F288-6761-6984-E414-C76D0969501D}"/>
              </a:ext>
            </a:extLst>
          </p:cNvPr>
          <p:cNvSpPr txBox="1"/>
          <p:nvPr/>
        </p:nvSpPr>
        <p:spPr>
          <a:xfrm>
            <a:off x="814856" y="999097"/>
            <a:ext cx="4712677" cy="369332"/>
          </a:xfrm>
          <a:prstGeom prst="rect">
            <a:avLst/>
          </a:prstGeom>
          <a:noFill/>
        </p:spPr>
        <p:txBody>
          <a:bodyPr wrap="square" rtlCol="0">
            <a:spAutoFit/>
          </a:bodyPr>
          <a:lstStyle/>
          <a:p>
            <a:r>
              <a:rPr lang="en-US" b="0" i="1" dirty="0">
                <a:solidFill>
                  <a:schemeClr val="bg1"/>
                </a:solidFill>
                <a:effectLst/>
                <a:latin typeface="Georgia" panose="02040502050405020303" pitchFamily="18" charset="0"/>
              </a:rPr>
              <a:t>On co-monitoring</a:t>
            </a:r>
            <a:endParaRPr lang="en-US" i="1" dirty="0">
              <a:solidFill>
                <a:schemeClr val="bg1"/>
              </a:solidFill>
              <a:latin typeface="Georgia" panose="02040502050405020303" pitchFamily="18" charset="0"/>
            </a:endParaRPr>
          </a:p>
        </p:txBody>
      </p:sp>
    </p:spTree>
    <p:extLst>
      <p:ext uri="{BB962C8B-B14F-4D97-AF65-F5344CB8AC3E}">
        <p14:creationId xmlns:p14="http://schemas.microsoft.com/office/powerpoint/2010/main" val="1180406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2" descr="An illustration of sources of sea level rise">
            <a:extLst>
              <a:ext uri="{FF2B5EF4-FFF2-40B4-BE49-F238E27FC236}">
                <a16:creationId xmlns:a16="http://schemas.microsoft.com/office/drawing/2014/main" id="{D6CD0F0B-FF52-75BA-0838-4499190C314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10615" y="1404528"/>
            <a:ext cx="8982120" cy="429781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BF7891-607F-8318-A5FA-BA87840B8B6E}"/>
              </a:ext>
            </a:extLst>
          </p:cNvPr>
          <p:cNvSpPr txBox="1"/>
          <p:nvPr/>
        </p:nvSpPr>
        <p:spPr>
          <a:xfrm>
            <a:off x="1184857" y="770278"/>
            <a:ext cx="6344686"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Impact of climate change on coastal communities</a:t>
            </a:r>
          </a:p>
        </p:txBody>
      </p:sp>
    </p:spTree>
    <p:extLst>
      <p:ext uri="{BB962C8B-B14F-4D97-AF65-F5344CB8AC3E}">
        <p14:creationId xmlns:p14="http://schemas.microsoft.com/office/powerpoint/2010/main" val="164588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21075AC-DDE2-1B62-BD1B-E07AAFBD99F2}"/>
              </a:ext>
            </a:extLst>
          </p:cNvPr>
          <p:cNvPicPr>
            <a:picLocks noChangeAspect="1"/>
          </p:cNvPicPr>
          <p:nvPr/>
        </p:nvPicPr>
        <p:blipFill>
          <a:blip r:embed="rId3"/>
          <a:stretch>
            <a:fillRect/>
          </a:stretch>
        </p:blipFill>
        <p:spPr>
          <a:xfrm>
            <a:off x="0" y="-141397"/>
            <a:ext cx="12189503" cy="7295233"/>
          </a:xfrm>
          <a:prstGeom prst="rect">
            <a:avLst/>
          </a:prstGeom>
        </p:spPr>
      </p:pic>
      <p:sp>
        <p:nvSpPr>
          <p:cNvPr id="4" name="TextBox 3">
            <a:extLst>
              <a:ext uri="{FF2B5EF4-FFF2-40B4-BE49-F238E27FC236}">
                <a16:creationId xmlns:a16="http://schemas.microsoft.com/office/drawing/2014/main" id="{A9945006-F3E8-E9B7-CCA3-DCB42DEFBD67}"/>
              </a:ext>
            </a:extLst>
          </p:cNvPr>
          <p:cNvSpPr txBox="1"/>
          <p:nvPr/>
        </p:nvSpPr>
        <p:spPr>
          <a:xfrm>
            <a:off x="814856" y="537432"/>
            <a:ext cx="2978701"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Handbook </a:t>
            </a:r>
            <a:r>
              <a:rPr lang="en-US" sz="2400" i="1" dirty="0">
                <a:solidFill>
                  <a:schemeClr val="bg1"/>
                </a:solidFill>
                <a:latin typeface="Arial Narrow" panose="020B0604020202020204" pitchFamily="34" charset="0"/>
                <a:cs typeface="Arial Narrow" panose="020B0604020202020204" pitchFamily="34" charset="0"/>
              </a:rPr>
              <a:t>(forthcoming)</a:t>
            </a:r>
          </a:p>
        </p:txBody>
      </p:sp>
      <p:pic>
        <p:nvPicPr>
          <p:cNvPr id="11" name="Picture 2" descr="QR Code Image">
            <a:extLst>
              <a:ext uri="{FF2B5EF4-FFF2-40B4-BE49-F238E27FC236}">
                <a16:creationId xmlns:a16="http://schemas.microsoft.com/office/drawing/2014/main" id="{40F771D2-EEF2-B209-546E-60196E55578D}"/>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12906" y="999097"/>
            <a:ext cx="1143468" cy="1143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142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945006-F3E8-E9B7-CCA3-DCB42DEFBD67}"/>
              </a:ext>
            </a:extLst>
          </p:cNvPr>
          <p:cNvSpPr txBox="1"/>
          <p:nvPr/>
        </p:nvSpPr>
        <p:spPr>
          <a:xfrm>
            <a:off x="814856" y="537432"/>
            <a:ext cx="1447832"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Thank you</a:t>
            </a:r>
            <a:endParaRPr lang="en-US" sz="2400" dirty="0">
              <a:solidFill>
                <a:schemeClr val="bg1"/>
              </a:solidFill>
              <a:latin typeface="Arial Narrow" panose="020B0604020202020204" pitchFamily="34" charset="0"/>
              <a:cs typeface="Arial Narrow" panose="020B0604020202020204" pitchFamily="34" charset="0"/>
            </a:endParaRPr>
          </a:p>
        </p:txBody>
      </p:sp>
      <p:sp>
        <p:nvSpPr>
          <p:cNvPr id="3" name="TextBox 2">
            <a:extLst>
              <a:ext uri="{FF2B5EF4-FFF2-40B4-BE49-F238E27FC236}">
                <a16:creationId xmlns:a16="http://schemas.microsoft.com/office/drawing/2014/main" id="{CCFD06B7-0D14-06B2-8AD3-5FD8C276400F}"/>
              </a:ext>
            </a:extLst>
          </p:cNvPr>
          <p:cNvSpPr txBox="1"/>
          <p:nvPr/>
        </p:nvSpPr>
        <p:spPr>
          <a:xfrm>
            <a:off x="814856" y="3429000"/>
            <a:ext cx="2475963" cy="707886"/>
          </a:xfrm>
          <a:prstGeom prst="rect">
            <a:avLst/>
          </a:prstGeom>
          <a:noFill/>
        </p:spPr>
        <p:txBody>
          <a:bodyPr wrap="square">
            <a:spAutoFit/>
          </a:bodyPr>
          <a:lstStyle/>
          <a:p>
            <a:r>
              <a:rPr lang="en-GB" sz="2000" i="1" dirty="0" err="1">
                <a:solidFill>
                  <a:schemeClr val="bg1"/>
                </a:solidFill>
                <a:latin typeface="Georgia" panose="02040502050405020303" pitchFamily="18" charset="0"/>
                <a:cs typeface="Arial Narrow" panose="020B0604020202020204" pitchFamily="34" charset="0"/>
              </a:rPr>
              <a:t>Suzana</a:t>
            </a:r>
            <a:r>
              <a:rPr lang="en-GB" sz="2000" i="1" dirty="0">
                <a:solidFill>
                  <a:schemeClr val="bg1"/>
                </a:solidFill>
                <a:latin typeface="Georgia" panose="02040502050405020303" pitchFamily="18" charset="0"/>
                <a:cs typeface="Arial Narrow" panose="020B0604020202020204" pitchFamily="34" charset="0"/>
              </a:rPr>
              <a:t> Ilic</a:t>
            </a:r>
            <a:endParaRPr lang="en-GB" sz="2000" i="1" u="none" strike="noStrike" dirty="0">
              <a:solidFill>
                <a:schemeClr val="bg1"/>
              </a:solidFill>
              <a:effectLst/>
              <a:latin typeface="Georgia" panose="02040502050405020303" pitchFamily="18" charset="0"/>
              <a:cs typeface="Arial Narrow" panose="020B0604020202020204" pitchFamily="34" charset="0"/>
            </a:endParaRPr>
          </a:p>
          <a:p>
            <a:r>
              <a:rPr lang="en-GB" sz="2000" i="1" u="none" strike="noStrike" dirty="0">
                <a:solidFill>
                  <a:schemeClr val="bg1"/>
                </a:solidFill>
                <a:effectLst/>
                <a:latin typeface="Georgia" panose="02040502050405020303" pitchFamily="18" charset="0"/>
                <a:cs typeface="Arial Narrow" panose="020B0604020202020204" pitchFamily="34" charset="0"/>
              </a:rPr>
              <a:t>Serena </a:t>
            </a:r>
            <a:r>
              <a:rPr lang="en-GB" sz="2000" i="1" u="none" strike="noStrike" dirty="0" err="1">
                <a:solidFill>
                  <a:schemeClr val="bg1"/>
                </a:solidFill>
                <a:effectLst/>
                <a:latin typeface="Georgia" panose="02040502050405020303" pitchFamily="18" charset="0"/>
                <a:cs typeface="Arial Narrow" panose="020B0604020202020204" pitchFamily="34" charset="0"/>
              </a:rPr>
              <a:t>Pollastri</a:t>
            </a:r>
            <a:endParaRPr lang="en-GB" sz="2000" i="1" u="none" strike="noStrike" dirty="0">
              <a:solidFill>
                <a:schemeClr val="bg1"/>
              </a:solidFill>
              <a:effectLst/>
              <a:latin typeface="Georgia" panose="02040502050405020303" pitchFamily="18" charset="0"/>
              <a:cs typeface="Arial Narrow" panose="020B0604020202020204" pitchFamily="34" charset="0"/>
            </a:endParaRPr>
          </a:p>
        </p:txBody>
      </p:sp>
      <p:sp>
        <p:nvSpPr>
          <p:cNvPr id="6" name="TextBox 5">
            <a:extLst>
              <a:ext uri="{FF2B5EF4-FFF2-40B4-BE49-F238E27FC236}">
                <a16:creationId xmlns:a16="http://schemas.microsoft.com/office/drawing/2014/main" id="{33A09269-2452-F46A-67ED-2B62BC861C07}"/>
              </a:ext>
            </a:extLst>
          </p:cNvPr>
          <p:cNvSpPr txBox="1"/>
          <p:nvPr/>
        </p:nvSpPr>
        <p:spPr>
          <a:xfrm>
            <a:off x="3457695" y="3429000"/>
            <a:ext cx="3371358" cy="707886"/>
          </a:xfrm>
          <a:prstGeom prst="rect">
            <a:avLst/>
          </a:prstGeom>
          <a:noFill/>
        </p:spPr>
        <p:txBody>
          <a:bodyPr wrap="square">
            <a:spAutoFit/>
          </a:bodyPr>
          <a:lstStyle/>
          <a:p>
            <a:r>
              <a:rPr lang="en-GB" sz="2000" dirty="0" err="1">
                <a:solidFill>
                  <a:schemeClr val="bg1"/>
                </a:solidFill>
                <a:latin typeface="Georgia" panose="02040502050405020303" pitchFamily="18" charset="0"/>
                <a:cs typeface="Arial Narrow" panose="020B0604020202020204" pitchFamily="34" charset="0"/>
              </a:rPr>
              <a:t>s.ilic</a:t>
            </a:r>
            <a:r>
              <a:rPr lang="en-GB" sz="2000" u="none" strike="noStrike" dirty="0" err="1">
                <a:solidFill>
                  <a:schemeClr val="bg1"/>
                </a:solidFill>
                <a:effectLst/>
                <a:latin typeface="Georgia" panose="02040502050405020303" pitchFamily="18" charset="0"/>
                <a:cs typeface="Arial Narrow" panose="020B0604020202020204" pitchFamily="34" charset="0"/>
              </a:rPr>
              <a:t>@lancaster</a:t>
            </a:r>
            <a:r>
              <a:rPr lang="en-GB" sz="2000" dirty="0" err="1">
                <a:solidFill>
                  <a:schemeClr val="bg1"/>
                </a:solidFill>
                <a:latin typeface="Georgia" panose="02040502050405020303" pitchFamily="18" charset="0"/>
                <a:cs typeface="Arial Narrow" panose="020B0604020202020204" pitchFamily="34" charset="0"/>
              </a:rPr>
              <a:t>.ac.uk</a:t>
            </a:r>
            <a:endParaRPr lang="en-GB" sz="2000" dirty="0">
              <a:solidFill>
                <a:schemeClr val="bg1"/>
              </a:solidFill>
              <a:latin typeface="Georgia" panose="02040502050405020303" pitchFamily="18" charset="0"/>
              <a:cs typeface="Arial Narrow" panose="020B0604020202020204" pitchFamily="34" charset="0"/>
            </a:endParaRPr>
          </a:p>
          <a:p>
            <a:r>
              <a:rPr lang="en-GB" sz="2000" dirty="0" err="1">
                <a:solidFill>
                  <a:schemeClr val="bg1"/>
                </a:solidFill>
                <a:latin typeface="Georgia" panose="02040502050405020303" pitchFamily="18" charset="0"/>
                <a:cs typeface="Arial Narrow" panose="020B0604020202020204" pitchFamily="34" charset="0"/>
              </a:rPr>
              <a:t>s</a:t>
            </a:r>
            <a:r>
              <a:rPr lang="en-GB" sz="2000" u="none" strike="noStrike" dirty="0" err="1">
                <a:solidFill>
                  <a:schemeClr val="bg1"/>
                </a:solidFill>
                <a:effectLst/>
                <a:latin typeface="Georgia" panose="02040502050405020303" pitchFamily="18" charset="0"/>
                <a:cs typeface="Arial Narrow" panose="020B0604020202020204" pitchFamily="34" charset="0"/>
              </a:rPr>
              <a:t>.pollastri@lancaster</a:t>
            </a:r>
            <a:r>
              <a:rPr lang="en-GB" sz="2000" dirty="0" err="1">
                <a:solidFill>
                  <a:schemeClr val="bg1"/>
                </a:solidFill>
                <a:latin typeface="Georgia" panose="02040502050405020303" pitchFamily="18" charset="0"/>
                <a:cs typeface="Arial Narrow" panose="020B0604020202020204" pitchFamily="34" charset="0"/>
              </a:rPr>
              <a:t>.ac.uk</a:t>
            </a:r>
            <a:endParaRPr lang="en-GB" sz="2000" u="none" strike="noStrike" dirty="0">
              <a:solidFill>
                <a:schemeClr val="bg1"/>
              </a:solidFill>
              <a:effectLst/>
              <a:latin typeface="Georgia" panose="02040502050405020303" pitchFamily="18" charset="0"/>
              <a:cs typeface="Arial Narrow" panose="020B0604020202020204" pitchFamily="34" charset="0"/>
            </a:endParaRPr>
          </a:p>
        </p:txBody>
      </p:sp>
    </p:spTree>
    <p:extLst>
      <p:ext uri="{BB962C8B-B14F-4D97-AF65-F5344CB8AC3E}">
        <p14:creationId xmlns:p14="http://schemas.microsoft.com/office/powerpoint/2010/main" val="1083170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108A31-34E0-481D-2A64-48DC2EE4EDC4}"/>
              </a:ext>
            </a:extLst>
          </p:cNvPr>
          <p:cNvSpPr txBox="1"/>
          <p:nvPr/>
        </p:nvSpPr>
        <p:spPr>
          <a:xfrm>
            <a:off x="489398" y="1040735"/>
            <a:ext cx="3335627" cy="5262979"/>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Motivation</a:t>
            </a:r>
          </a:p>
          <a:p>
            <a:endParaRPr lang="en-US" sz="2400" b="1" dirty="0">
              <a:solidFill>
                <a:schemeClr val="bg1"/>
              </a:solidFill>
              <a:latin typeface="Arial Narrow" panose="020B0604020202020204" pitchFamily="34" charset="0"/>
              <a:cs typeface="Arial Narrow" panose="020B0604020202020204" pitchFamily="34" charset="0"/>
            </a:endParaRPr>
          </a:p>
          <a:p>
            <a:r>
              <a:rPr lang="en-GB" sz="1800" dirty="0">
                <a:solidFill>
                  <a:schemeClr val="bg1"/>
                </a:solidFill>
                <a:latin typeface="Georgia" panose="02040502050405020303" pitchFamily="18" charset="0"/>
                <a:ea typeface="Baskerville" panose="02020502070401020303" pitchFamily="18" charset="0"/>
              </a:rPr>
              <a:t>This project is situated within a working with nature approach to manage the coastline by implementing sustainable and soft engineering</a:t>
            </a:r>
          </a:p>
          <a:p>
            <a:r>
              <a:rPr lang="en-GB" sz="1800" dirty="0">
                <a:solidFill>
                  <a:schemeClr val="bg1"/>
                </a:solidFill>
                <a:latin typeface="Georgia" panose="02040502050405020303" pitchFamily="18" charset="0"/>
                <a:ea typeface="Baskerville" panose="02020502070401020303" pitchFamily="18" charset="0"/>
              </a:rPr>
              <a:t>techniques (Nature-based Solutions - </a:t>
            </a:r>
            <a:r>
              <a:rPr lang="en-GB" sz="1800" dirty="0" err="1">
                <a:solidFill>
                  <a:schemeClr val="bg1"/>
                </a:solidFill>
                <a:latin typeface="Georgia" panose="02040502050405020303" pitchFamily="18" charset="0"/>
                <a:ea typeface="Baskerville" panose="02020502070401020303" pitchFamily="18" charset="0"/>
              </a:rPr>
              <a:t>NbS</a:t>
            </a:r>
            <a:r>
              <a:rPr lang="en-GB" sz="1800" dirty="0">
                <a:solidFill>
                  <a:schemeClr val="bg1"/>
                </a:solidFill>
                <a:latin typeface="Georgia" panose="02040502050405020303" pitchFamily="18" charset="0"/>
                <a:ea typeface="Baskerville" panose="02020502070401020303" pitchFamily="18" charset="0"/>
              </a:rPr>
              <a:t>).</a:t>
            </a:r>
          </a:p>
          <a:p>
            <a:endParaRPr lang="en-GB" sz="1800" dirty="0">
              <a:solidFill>
                <a:schemeClr val="bg1"/>
              </a:solidFill>
              <a:latin typeface="Georgia" panose="02040502050405020303" pitchFamily="18" charset="0"/>
              <a:ea typeface="Baskerville" panose="02020502070401020303" pitchFamily="18" charset="0"/>
            </a:endParaRPr>
          </a:p>
          <a:p>
            <a:r>
              <a:rPr lang="en-GB" sz="1800" dirty="0">
                <a:solidFill>
                  <a:schemeClr val="bg1"/>
                </a:solidFill>
                <a:latin typeface="Georgia" panose="02040502050405020303" pitchFamily="18" charset="0"/>
                <a:ea typeface="Baskerville" panose="02020502070401020303" pitchFamily="18" charset="0"/>
              </a:rPr>
              <a:t>Focus on </a:t>
            </a:r>
            <a:r>
              <a:rPr lang="en-GB" sz="1800" b="1" dirty="0">
                <a:solidFill>
                  <a:schemeClr val="bg1"/>
                </a:solidFill>
                <a:latin typeface="Georgia" panose="02040502050405020303" pitchFamily="18" charset="0"/>
                <a:ea typeface="Baskerville" panose="02020502070401020303" pitchFamily="18" charset="0"/>
              </a:rPr>
              <a:t>saltmarsh stabilisation and regeneration. </a:t>
            </a:r>
          </a:p>
          <a:p>
            <a:r>
              <a:rPr lang="en-GB" sz="1800" dirty="0">
                <a:solidFill>
                  <a:schemeClr val="bg1"/>
                </a:solidFill>
                <a:latin typeface="Georgia" panose="02040502050405020303" pitchFamily="18" charset="0"/>
                <a:ea typeface="Baskerville" panose="02020502070401020303" pitchFamily="18" charset="0"/>
              </a:rPr>
              <a:t>Collaboration with Lancaster City Council and their activities in  Our Future Coast project.</a:t>
            </a:r>
            <a:endParaRPr lang="en-US" sz="1800" dirty="0">
              <a:solidFill>
                <a:schemeClr val="bg1"/>
              </a:solidFill>
              <a:latin typeface="Georgia" panose="02040502050405020303" pitchFamily="18" charset="0"/>
            </a:endParaRPr>
          </a:p>
        </p:txBody>
      </p:sp>
      <p:pic>
        <p:nvPicPr>
          <p:cNvPr id="8" name="Picture 7">
            <a:extLst>
              <a:ext uri="{FF2B5EF4-FFF2-40B4-BE49-F238E27FC236}">
                <a16:creationId xmlns:a16="http://schemas.microsoft.com/office/drawing/2014/main" id="{966B568A-10CF-D135-DE5E-7E1204DC72FD}"/>
              </a:ext>
            </a:extLst>
          </p:cNvPr>
          <p:cNvPicPr>
            <a:picLocks noChangeAspect="1"/>
          </p:cNvPicPr>
          <p:nvPr/>
        </p:nvPicPr>
        <p:blipFill>
          <a:blip r:embed="rId4"/>
          <a:stretch>
            <a:fillRect/>
          </a:stretch>
        </p:blipFill>
        <p:spPr>
          <a:xfrm>
            <a:off x="4137660" y="-1"/>
            <a:ext cx="8054340" cy="6974009"/>
          </a:xfrm>
          <a:prstGeom prst="rect">
            <a:avLst/>
          </a:prstGeom>
        </p:spPr>
      </p:pic>
    </p:spTree>
    <p:extLst>
      <p:ext uri="{BB962C8B-B14F-4D97-AF65-F5344CB8AC3E}">
        <p14:creationId xmlns:p14="http://schemas.microsoft.com/office/powerpoint/2010/main" val="9422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18A91C-5DF5-AE92-52F8-EE5E659D086A}"/>
              </a:ext>
            </a:extLst>
          </p:cNvPr>
          <p:cNvSpPr txBox="1"/>
          <p:nvPr/>
        </p:nvSpPr>
        <p:spPr>
          <a:xfrm>
            <a:off x="489398" y="1040735"/>
            <a:ext cx="3335627" cy="4801314"/>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Models and their limitations</a:t>
            </a:r>
          </a:p>
          <a:p>
            <a:endParaRPr lang="en-US" sz="2400" b="1" dirty="0">
              <a:solidFill>
                <a:schemeClr val="bg1"/>
              </a:solidFill>
              <a:latin typeface="Arial Narrow" panose="020B0604020202020204" pitchFamily="34" charset="0"/>
              <a:cs typeface="Arial Narrow" panose="020B0604020202020204" pitchFamily="34" charset="0"/>
            </a:endParaRPr>
          </a:p>
          <a:p>
            <a:r>
              <a:rPr lang="en-GB" dirty="0">
                <a:solidFill>
                  <a:schemeClr val="bg1"/>
                </a:solidFill>
                <a:effectLst/>
                <a:latin typeface="Georgia" panose="02040502050405020303" pitchFamily="18" charset="0"/>
                <a:cs typeface="Arial Narrow" panose="020B0604020202020204" pitchFamily="34" charset="0"/>
              </a:rPr>
              <a:t>“As the phenomenon of </a:t>
            </a:r>
            <a:br>
              <a:rPr lang="en-GB" dirty="0">
                <a:solidFill>
                  <a:schemeClr val="bg1"/>
                </a:solidFill>
                <a:effectLst/>
                <a:latin typeface="Georgia" panose="02040502050405020303" pitchFamily="18" charset="0"/>
                <a:cs typeface="Arial Narrow" panose="020B0604020202020204" pitchFamily="34" charset="0"/>
              </a:rPr>
            </a:br>
            <a:r>
              <a:rPr lang="en-GB" dirty="0">
                <a:solidFill>
                  <a:schemeClr val="bg1"/>
                </a:solidFill>
                <a:effectLst/>
                <a:latin typeface="Georgia" panose="02040502050405020303" pitchFamily="18" charset="0"/>
                <a:cs typeface="Arial Narrow" panose="020B0604020202020204" pitchFamily="34" charset="0"/>
              </a:rPr>
              <a:t>Katrina's devastation has taught us all too well, the knowledge that is too often missing and is often desperately needed is at the intersection between things and people, between feats of engineering and social structures, between experiences and bodies”</a:t>
            </a:r>
          </a:p>
          <a:p>
            <a:endParaRPr lang="en-GB" dirty="0">
              <a:solidFill>
                <a:schemeClr val="bg1"/>
              </a:solidFill>
              <a:latin typeface="Georgia" panose="02040502050405020303" pitchFamily="18" charset="0"/>
              <a:cs typeface="Arial Narrow" panose="020B0604020202020204" pitchFamily="34" charset="0"/>
            </a:endParaRPr>
          </a:p>
          <a:p>
            <a:r>
              <a:rPr lang="en-US" i="1" dirty="0">
                <a:solidFill>
                  <a:schemeClr val="bg1"/>
                </a:solidFill>
                <a:latin typeface="Georgia" panose="02040502050405020303" pitchFamily="18" charset="0"/>
                <a:cs typeface="Arial Narrow" panose="020B0604020202020204" pitchFamily="34" charset="0"/>
              </a:rPr>
              <a:t>(</a:t>
            </a:r>
            <a:r>
              <a:rPr lang="en-US" i="1" dirty="0" err="1">
                <a:solidFill>
                  <a:schemeClr val="bg1"/>
                </a:solidFill>
                <a:latin typeface="Georgia" panose="02040502050405020303" pitchFamily="18" charset="0"/>
                <a:cs typeface="Arial Narrow" panose="020B0604020202020204" pitchFamily="34" charset="0"/>
              </a:rPr>
              <a:t>Tuana</a:t>
            </a:r>
            <a:r>
              <a:rPr lang="en-US" i="1" dirty="0">
                <a:solidFill>
                  <a:schemeClr val="bg1"/>
                </a:solidFill>
                <a:latin typeface="Georgia" panose="02040502050405020303" pitchFamily="18" charset="0"/>
                <a:cs typeface="Arial Narrow" panose="020B0604020202020204" pitchFamily="34" charset="0"/>
              </a:rPr>
              <a:t> 2008)</a:t>
            </a:r>
          </a:p>
        </p:txBody>
      </p:sp>
      <p:pic>
        <p:nvPicPr>
          <p:cNvPr id="2050" name="Picture 2" descr="Hurricane Katrina | CNN">
            <a:extLst>
              <a:ext uri="{FF2B5EF4-FFF2-40B4-BE49-F238E27FC236}">
                <a16:creationId xmlns:a16="http://schemas.microsoft.com/office/drawing/2014/main" id="{E3F10CF1-63B2-2005-785C-861B1BED5A5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58046" y="0"/>
            <a:ext cx="10460037"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B541F3F-0BB0-AE0B-9B7B-5716C7005607}"/>
              </a:ext>
            </a:extLst>
          </p:cNvPr>
          <p:cNvSpPr txBox="1"/>
          <p:nvPr/>
        </p:nvSpPr>
        <p:spPr>
          <a:xfrm>
            <a:off x="4010964" y="6478859"/>
            <a:ext cx="1047082" cy="261610"/>
          </a:xfrm>
          <a:prstGeom prst="rect">
            <a:avLst/>
          </a:prstGeom>
          <a:noFill/>
        </p:spPr>
        <p:txBody>
          <a:bodyPr wrap="none" rtlCol="0">
            <a:spAutoFit/>
          </a:bodyPr>
          <a:lstStyle/>
          <a:p>
            <a:r>
              <a:rPr lang="en-US" sz="1100" dirty="0">
                <a:solidFill>
                  <a:schemeClr val="bg1"/>
                </a:solidFill>
                <a:latin typeface="Arial" panose="020B0604020202020204" pitchFamily="34" charset="0"/>
                <a:cs typeface="Arial" panose="020B0604020202020204" pitchFamily="34" charset="0"/>
              </a:rPr>
              <a:t>(image: CNN)</a:t>
            </a:r>
          </a:p>
        </p:txBody>
      </p:sp>
    </p:spTree>
    <p:extLst>
      <p:ext uri="{BB962C8B-B14F-4D97-AF65-F5344CB8AC3E}">
        <p14:creationId xmlns:p14="http://schemas.microsoft.com/office/powerpoint/2010/main" val="3326968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BF7891-607F-8318-A5FA-BA87840B8B6E}"/>
              </a:ext>
            </a:extLst>
          </p:cNvPr>
          <p:cNvSpPr txBox="1"/>
          <p:nvPr/>
        </p:nvSpPr>
        <p:spPr>
          <a:xfrm>
            <a:off x="489398" y="597364"/>
            <a:ext cx="3876540" cy="1692771"/>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Hyperlocal Scale</a:t>
            </a:r>
          </a:p>
          <a:p>
            <a:pPr algn="l"/>
            <a:r>
              <a:rPr lang="en-GB" sz="2000" dirty="0">
                <a:solidFill>
                  <a:schemeClr val="bg1"/>
                </a:solidFill>
                <a:effectLst/>
                <a:latin typeface="Arial Narrow" panose="020B0604020202020204" pitchFamily="34" charset="0"/>
                <a:cs typeface="Arial Narrow" panose="020B0604020202020204" pitchFamily="34" charset="0"/>
              </a:rPr>
              <a:t>Can we design small scale </a:t>
            </a:r>
            <a:r>
              <a:rPr lang="en-GB" sz="2000" dirty="0" err="1">
                <a:solidFill>
                  <a:schemeClr val="bg1"/>
                </a:solidFill>
                <a:effectLst/>
                <a:latin typeface="Arial Narrow" panose="020B0604020202020204" pitchFamily="34" charset="0"/>
                <a:cs typeface="Arial Narrow" panose="020B0604020202020204" pitchFamily="34" charset="0"/>
              </a:rPr>
              <a:t>NbS</a:t>
            </a:r>
            <a:r>
              <a:rPr lang="en-GB" sz="2000" dirty="0">
                <a:solidFill>
                  <a:schemeClr val="bg1"/>
                </a:solidFill>
                <a:effectLst/>
                <a:latin typeface="Arial Narrow" panose="020B0604020202020204" pitchFamily="34" charset="0"/>
                <a:cs typeface="Arial Narrow" panose="020B0604020202020204" pitchFamily="34" charset="0"/>
              </a:rPr>
              <a:t> that can be produced and managed by local communities?</a:t>
            </a:r>
          </a:p>
          <a:p>
            <a:endParaRPr lang="en-US" sz="2000" dirty="0">
              <a:solidFill>
                <a:schemeClr val="bg1"/>
              </a:solidFill>
              <a:latin typeface="Arial Narrow" panose="020B0604020202020204" pitchFamily="34" charset="0"/>
              <a:cs typeface="Arial Narrow" panose="020B0604020202020204" pitchFamily="34" charset="0"/>
            </a:endParaRPr>
          </a:p>
        </p:txBody>
      </p:sp>
      <p:pic>
        <p:nvPicPr>
          <p:cNvPr id="9" name="Picture 8">
            <a:extLst>
              <a:ext uri="{FF2B5EF4-FFF2-40B4-BE49-F238E27FC236}">
                <a16:creationId xmlns:a16="http://schemas.microsoft.com/office/drawing/2014/main" id="{1A6E9A43-F420-CBE3-52C9-8EF3624A438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85"/>
          <a:stretch/>
        </p:blipFill>
        <p:spPr>
          <a:xfrm>
            <a:off x="-441180" y="2290135"/>
            <a:ext cx="13252360" cy="2665142"/>
          </a:xfrm>
          <a:prstGeom prst="rect">
            <a:avLst/>
          </a:prstGeom>
        </p:spPr>
      </p:pic>
    </p:spTree>
    <p:extLst>
      <p:ext uri="{BB962C8B-B14F-4D97-AF65-F5344CB8AC3E}">
        <p14:creationId xmlns:p14="http://schemas.microsoft.com/office/powerpoint/2010/main" val="3519573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A47252-A08D-E1DC-7585-9DFC79D3EB9F}"/>
              </a:ext>
            </a:extLst>
          </p:cNvPr>
          <p:cNvSpPr txBox="1"/>
          <p:nvPr/>
        </p:nvSpPr>
        <p:spPr>
          <a:xfrm>
            <a:off x="1184857" y="770278"/>
            <a:ext cx="4120039"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Site: </a:t>
            </a:r>
            <a:r>
              <a:rPr lang="en-US" sz="2400" b="1" dirty="0" err="1">
                <a:solidFill>
                  <a:schemeClr val="bg1"/>
                </a:solidFill>
                <a:latin typeface="Arial Narrow" panose="020B0604020202020204" pitchFamily="34" charset="0"/>
                <a:cs typeface="Arial Narrow" panose="020B0604020202020204" pitchFamily="34" charset="0"/>
              </a:rPr>
              <a:t>Hest</a:t>
            </a:r>
            <a:r>
              <a:rPr lang="en-US" sz="2400" b="1" dirty="0">
                <a:solidFill>
                  <a:schemeClr val="bg1"/>
                </a:solidFill>
                <a:latin typeface="Arial Narrow" panose="020B0604020202020204" pitchFamily="34" charset="0"/>
                <a:cs typeface="Arial Narrow" panose="020B0604020202020204" pitchFamily="34" charset="0"/>
              </a:rPr>
              <a:t> Bank, Morecambe Bay</a:t>
            </a:r>
          </a:p>
        </p:txBody>
      </p:sp>
      <p:pic>
        <p:nvPicPr>
          <p:cNvPr id="4" name="Picture 3">
            <a:extLst>
              <a:ext uri="{FF2B5EF4-FFF2-40B4-BE49-F238E27FC236}">
                <a16:creationId xmlns:a16="http://schemas.microsoft.com/office/drawing/2014/main" id="{1CA200FF-4628-F272-538E-871E9136E6ED}"/>
              </a:ext>
            </a:extLst>
          </p:cNvPr>
          <p:cNvPicPr>
            <a:picLocks noChangeAspect="1"/>
          </p:cNvPicPr>
          <p:nvPr/>
        </p:nvPicPr>
        <p:blipFill>
          <a:blip r:embed="rId3"/>
          <a:stretch>
            <a:fillRect/>
          </a:stretch>
        </p:blipFill>
        <p:spPr>
          <a:xfrm>
            <a:off x="50698" y="-651162"/>
            <a:ext cx="12090603" cy="8543835"/>
          </a:xfrm>
          <a:prstGeom prst="rect">
            <a:avLst/>
          </a:prstGeom>
        </p:spPr>
      </p:pic>
    </p:spTree>
    <p:extLst>
      <p:ext uri="{BB962C8B-B14F-4D97-AF65-F5344CB8AC3E}">
        <p14:creationId xmlns:p14="http://schemas.microsoft.com/office/powerpoint/2010/main" val="365701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A47252-A08D-E1DC-7585-9DFC79D3EB9F}"/>
              </a:ext>
            </a:extLst>
          </p:cNvPr>
          <p:cNvSpPr txBox="1"/>
          <p:nvPr/>
        </p:nvSpPr>
        <p:spPr>
          <a:xfrm>
            <a:off x="1184857" y="770278"/>
            <a:ext cx="4120039" cy="461665"/>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Site: </a:t>
            </a:r>
            <a:r>
              <a:rPr lang="en-US" sz="2400" b="1" dirty="0" err="1">
                <a:solidFill>
                  <a:schemeClr val="bg1"/>
                </a:solidFill>
                <a:latin typeface="Arial Narrow" panose="020B0604020202020204" pitchFamily="34" charset="0"/>
                <a:cs typeface="Arial Narrow" panose="020B0604020202020204" pitchFamily="34" charset="0"/>
              </a:rPr>
              <a:t>Hest</a:t>
            </a:r>
            <a:r>
              <a:rPr lang="en-US" sz="2400" b="1" dirty="0">
                <a:solidFill>
                  <a:schemeClr val="bg1"/>
                </a:solidFill>
                <a:latin typeface="Arial Narrow" panose="020B0604020202020204" pitchFamily="34" charset="0"/>
                <a:cs typeface="Arial Narrow" panose="020B0604020202020204" pitchFamily="34" charset="0"/>
              </a:rPr>
              <a:t> Bank, Morecambe Bay</a:t>
            </a:r>
          </a:p>
        </p:txBody>
      </p:sp>
      <p:sp>
        <p:nvSpPr>
          <p:cNvPr id="3" name="TextBox 2">
            <a:extLst>
              <a:ext uri="{FF2B5EF4-FFF2-40B4-BE49-F238E27FC236}">
                <a16:creationId xmlns:a16="http://schemas.microsoft.com/office/drawing/2014/main" id="{07D2D76E-CC20-5B67-65CC-1EDCBFC0E912}"/>
              </a:ext>
            </a:extLst>
          </p:cNvPr>
          <p:cNvSpPr txBox="1"/>
          <p:nvPr/>
        </p:nvSpPr>
        <p:spPr>
          <a:xfrm>
            <a:off x="445476" y="6213231"/>
            <a:ext cx="4079065" cy="369332"/>
          </a:xfrm>
          <a:prstGeom prst="rect">
            <a:avLst/>
          </a:prstGeom>
          <a:noFill/>
        </p:spPr>
        <p:txBody>
          <a:bodyPr wrap="none" rtlCol="0">
            <a:spAutoFit/>
          </a:bodyPr>
          <a:lstStyle/>
          <a:p>
            <a:r>
              <a:rPr lang="en-US" dirty="0" err="1">
                <a:solidFill>
                  <a:schemeClr val="bg1"/>
                </a:solidFill>
              </a:rPr>
              <a:t>Dilip</a:t>
            </a:r>
            <a:r>
              <a:rPr lang="en-US" dirty="0">
                <a:solidFill>
                  <a:schemeClr val="bg1"/>
                </a:solidFill>
              </a:rPr>
              <a:t> Da Cunha – Wetness as a continuum</a:t>
            </a:r>
          </a:p>
        </p:txBody>
      </p:sp>
      <p:pic>
        <p:nvPicPr>
          <p:cNvPr id="5" name="Picture 4">
            <a:extLst>
              <a:ext uri="{FF2B5EF4-FFF2-40B4-BE49-F238E27FC236}">
                <a16:creationId xmlns:a16="http://schemas.microsoft.com/office/drawing/2014/main" id="{618AED35-E9B8-3032-C857-505E8F869B1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1324708"/>
            <a:ext cx="12192000" cy="4888523"/>
          </a:xfrm>
          <a:prstGeom prst="rect">
            <a:avLst/>
          </a:prstGeom>
        </p:spPr>
      </p:pic>
    </p:spTree>
    <p:extLst>
      <p:ext uri="{BB962C8B-B14F-4D97-AF65-F5344CB8AC3E}">
        <p14:creationId xmlns:p14="http://schemas.microsoft.com/office/powerpoint/2010/main" val="2977486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A68B05-8644-4FE7-DBC3-A0EE52CB6245}"/>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14857" y="1713517"/>
            <a:ext cx="10661526" cy="4506980"/>
          </a:xfrm>
          <a:prstGeom prst="rect">
            <a:avLst/>
          </a:prstGeom>
        </p:spPr>
      </p:pic>
      <p:sp>
        <p:nvSpPr>
          <p:cNvPr id="4" name="TextBox 3">
            <a:extLst>
              <a:ext uri="{FF2B5EF4-FFF2-40B4-BE49-F238E27FC236}">
                <a16:creationId xmlns:a16="http://schemas.microsoft.com/office/drawing/2014/main" id="{A9945006-F3E8-E9B7-CCA3-DCB42DEFBD67}"/>
              </a:ext>
            </a:extLst>
          </p:cNvPr>
          <p:cNvSpPr txBox="1"/>
          <p:nvPr/>
        </p:nvSpPr>
        <p:spPr>
          <a:xfrm>
            <a:off x="814856" y="537432"/>
            <a:ext cx="2946640" cy="830997"/>
          </a:xfrm>
          <a:prstGeom prst="rect">
            <a:avLst/>
          </a:prstGeom>
          <a:noFill/>
        </p:spPr>
        <p:txBody>
          <a:bodyPr wrap="none" rtlCol="0">
            <a:spAutoFit/>
          </a:bodyPr>
          <a:lstStyle/>
          <a:p>
            <a:r>
              <a:rPr lang="en-US" sz="2400" b="1" dirty="0">
                <a:solidFill>
                  <a:schemeClr val="bg1"/>
                </a:solidFill>
                <a:latin typeface="Arial Narrow" panose="020B0604020202020204" pitchFamily="34" charset="0"/>
                <a:cs typeface="Arial Narrow" panose="020B0604020202020204" pitchFamily="34" charset="0"/>
              </a:rPr>
              <a:t>Approach</a:t>
            </a:r>
          </a:p>
          <a:p>
            <a:r>
              <a:rPr lang="en-US" sz="2400" dirty="0">
                <a:solidFill>
                  <a:schemeClr val="bg1"/>
                </a:solidFill>
                <a:latin typeface="Arial Narrow" panose="020B0604020202020204" pitchFamily="34" charset="0"/>
                <a:cs typeface="Arial Narrow" panose="020B0604020202020204" pitchFamily="34" charset="0"/>
              </a:rPr>
              <a:t>Connecting the tussocks</a:t>
            </a:r>
          </a:p>
        </p:txBody>
      </p:sp>
    </p:spTree>
    <p:extLst>
      <p:ext uri="{BB962C8B-B14F-4D97-AF65-F5344CB8AC3E}">
        <p14:creationId xmlns:p14="http://schemas.microsoft.com/office/powerpoint/2010/main" val="223276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BF7891-607F-8318-A5FA-BA87840B8B6E}"/>
              </a:ext>
            </a:extLst>
          </p:cNvPr>
          <p:cNvSpPr txBox="1"/>
          <p:nvPr/>
        </p:nvSpPr>
        <p:spPr>
          <a:xfrm>
            <a:off x="489398" y="597364"/>
            <a:ext cx="3876540" cy="1692771"/>
          </a:xfrm>
          <a:prstGeom prst="rect">
            <a:avLst/>
          </a:prstGeom>
          <a:noFill/>
        </p:spPr>
        <p:txBody>
          <a:bodyPr wrap="square" rtlCol="0">
            <a:spAutoFit/>
          </a:bodyPr>
          <a:lstStyle/>
          <a:p>
            <a:r>
              <a:rPr lang="en-US" sz="2400" b="1" dirty="0">
                <a:solidFill>
                  <a:schemeClr val="bg1"/>
                </a:solidFill>
                <a:latin typeface="Arial Narrow" panose="020B0604020202020204" pitchFamily="34" charset="0"/>
                <a:cs typeface="Arial Narrow" panose="020B0604020202020204" pitchFamily="34" charset="0"/>
              </a:rPr>
              <a:t>Coastal Nature Lab</a:t>
            </a:r>
          </a:p>
          <a:p>
            <a:pPr algn="l"/>
            <a:r>
              <a:rPr lang="en-GB" sz="2000" dirty="0">
                <a:solidFill>
                  <a:schemeClr val="bg1"/>
                </a:solidFill>
                <a:effectLst/>
                <a:latin typeface="Arial Narrow" panose="020B0604020202020204" pitchFamily="34" charset="0"/>
                <a:cs typeface="Arial Narrow" panose="020B0604020202020204" pitchFamily="34" charset="0"/>
              </a:rPr>
              <a:t>Experimenting with Locally Sourced Materials for Community-Involved Coastal Protection</a:t>
            </a:r>
          </a:p>
          <a:p>
            <a:endParaRPr lang="en-US" sz="2000" dirty="0">
              <a:solidFill>
                <a:schemeClr val="bg1"/>
              </a:solidFill>
              <a:latin typeface="Arial Narrow" panose="020B0604020202020204" pitchFamily="34" charset="0"/>
              <a:cs typeface="Arial Narrow" panose="020B0604020202020204" pitchFamily="34" charset="0"/>
            </a:endParaRPr>
          </a:p>
        </p:txBody>
      </p:sp>
      <p:sp>
        <p:nvSpPr>
          <p:cNvPr id="3" name="TextBox 2">
            <a:extLst>
              <a:ext uri="{FF2B5EF4-FFF2-40B4-BE49-F238E27FC236}">
                <a16:creationId xmlns:a16="http://schemas.microsoft.com/office/drawing/2014/main" id="{D40F49DF-5555-62A2-3790-2A22B2F7D615}"/>
              </a:ext>
            </a:extLst>
          </p:cNvPr>
          <p:cNvSpPr txBox="1"/>
          <p:nvPr/>
        </p:nvSpPr>
        <p:spPr>
          <a:xfrm>
            <a:off x="489398" y="4333972"/>
            <a:ext cx="2734448" cy="1200329"/>
          </a:xfrm>
          <a:prstGeom prst="rect">
            <a:avLst/>
          </a:prstGeom>
          <a:noFill/>
        </p:spPr>
        <p:txBody>
          <a:bodyPr wrap="square">
            <a:spAutoFit/>
          </a:bodyPr>
          <a:lstStyle/>
          <a:p>
            <a:r>
              <a:rPr lang="en-GB" sz="1800" u="none" strike="noStrike" dirty="0">
                <a:solidFill>
                  <a:schemeClr val="bg1"/>
                </a:solidFill>
                <a:effectLst/>
                <a:latin typeface="Georgia" panose="02040502050405020303" pitchFamily="18" charset="0"/>
                <a:cs typeface="Arial Narrow" panose="020B0604020202020204" pitchFamily="34" charset="0"/>
              </a:rPr>
              <a:t>Charlotte Evans</a:t>
            </a:r>
          </a:p>
          <a:p>
            <a:r>
              <a:rPr lang="en-GB" dirty="0">
                <a:solidFill>
                  <a:schemeClr val="bg1"/>
                </a:solidFill>
                <a:latin typeface="Georgia" panose="02040502050405020303" pitchFamily="18" charset="0"/>
                <a:cs typeface="Arial Narrow" panose="020B0604020202020204" pitchFamily="34" charset="0"/>
              </a:rPr>
              <a:t>Nicola Parkinson</a:t>
            </a:r>
          </a:p>
          <a:p>
            <a:r>
              <a:rPr lang="en-GB" sz="1800" dirty="0">
                <a:solidFill>
                  <a:schemeClr val="bg1"/>
                </a:solidFill>
                <a:latin typeface="Georgia" panose="02040502050405020303" pitchFamily="18" charset="0"/>
                <a:cs typeface="Arial Narrow" panose="020B0604020202020204" pitchFamily="34" charset="0"/>
              </a:rPr>
              <a:t>Stephanie Bracegirdle</a:t>
            </a:r>
          </a:p>
          <a:p>
            <a:r>
              <a:rPr lang="en-GB" dirty="0">
                <a:solidFill>
                  <a:schemeClr val="bg1"/>
                </a:solidFill>
                <a:latin typeface="Georgia" panose="02040502050405020303" pitchFamily="18" charset="0"/>
                <a:cs typeface="Arial Narrow" panose="020B0604020202020204" pitchFamily="34" charset="0"/>
              </a:rPr>
              <a:t>Josh </a:t>
            </a:r>
            <a:r>
              <a:rPr lang="en-GB" dirty="0" err="1">
                <a:solidFill>
                  <a:schemeClr val="bg1"/>
                </a:solidFill>
                <a:latin typeface="Georgia" panose="02040502050405020303" pitchFamily="18" charset="0"/>
                <a:cs typeface="Arial Narrow" panose="020B0604020202020204" pitchFamily="34" charset="0"/>
              </a:rPr>
              <a:t>Blaike</a:t>
            </a:r>
            <a:endParaRPr lang="en-US" sz="1800" dirty="0">
              <a:solidFill>
                <a:schemeClr val="bg1"/>
              </a:solidFill>
              <a:latin typeface="Georgia" panose="02040502050405020303" pitchFamily="18" charset="0"/>
              <a:cs typeface="Arial Narrow" panose="020B0604020202020204" pitchFamily="34" charset="0"/>
            </a:endParaRPr>
          </a:p>
        </p:txBody>
      </p:sp>
      <p:pic>
        <p:nvPicPr>
          <p:cNvPr id="2050" name="Picture 2" descr="Architecture Between the Tides (pilot workshop)">
            <a:extLst>
              <a:ext uri="{FF2B5EF4-FFF2-40B4-BE49-F238E27FC236}">
                <a16:creationId xmlns:a16="http://schemas.microsoft.com/office/drawing/2014/main" id="{6403697B-0410-361E-4E9E-A83C443DC83A}"/>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76165" y="0"/>
            <a:ext cx="913102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06899B7-FE00-1AC6-AB54-3AD5D1605E76}"/>
              </a:ext>
            </a:extLst>
          </p:cNvPr>
          <p:cNvSpPr txBox="1"/>
          <p:nvPr/>
        </p:nvSpPr>
        <p:spPr>
          <a:xfrm>
            <a:off x="489398" y="2563787"/>
            <a:ext cx="2734448" cy="1477328"/>
          </a:xfrm>
          <a:prstGeom prst="rect">
            <a:avLst/>
          </a:prstGeom>
          <a:noFill/>
        </p:spPr>
        <p:txBody>
          <a:bodyPr wrap="square">
            <a:spAutoFit/>
          </a:bodyPr>
          <a:lstStyle/>
          <a:p>
            <a:r>
              <a:rPr lang="en-GB" sz="1800" u="none" strike="noStrike" dirty="0">
                <a:solidFill>
                  <a:schemeClr val="bg1"/>
                </a:solidFill>
                <a:effectLst/>
                <a:latin typeface="Georgia" panose="02040502050405020303" pitchFamily="18" charset="0"/>
                <a:cs typeface="Arial Narrow" panose="020B0604020202020204" pitchFamily="34" charset="0"/>
              </a:rPr>
              <a:t>Serena Pollastri</a:t>
            </a:r>
          </a:p>
          <a:p>
            <a:r>
              <a:rPr lang="en-GB" sz="1800" dirty="0" err="1">
                <a:solidFill>
                  <a:schemeClr val="bg1"/>
                </a:solidFill>
                <a:latin typeface="Georgia" panose="02040502050405020303" pitchFamily="18" charset="0"/>
                <a:cs typeface="Arial Narrow" panose="020B0604020202020204" pitchFamily="34" charset="0"/>
              </a:rPr>
              <a:t>Suzana</a:t>
            </a:r>
            <a:r>
              <a:rPr lang="en-GB" sz="1800" dirty="0">
                <a:solidFill>
                  <a:schemeClr val="bg1"/>
                </a:solidFill>
                <a:latin typeface="Georgia" panose="02040502050405020303" pitchFamily="18" charset="0"/>
                <a:cs typeface="Arial Narrow" panose="020B0604020202020204" pitchFamily="34" charset="0"/>
              </a:rPr>
              <a:t> Ilic</a:t>
            </a:r>
          </a:p>
          <a:p>
            <a:r>
              <a:rPr lang="en-GB" dirty="0">
                <a:solidFill>
                  <a:schemeClr val="bg1"/>
                </a:solidFill>
                <a:latin typeface="Georgia" panose="02040502050405020303" pitchFamily="18" charset="0"/>
                <a:cs typeface="Arial Narrow" panose="020B0604020202020204" pitchFamily="34" charset="0"/>
              </a:rPr>
              <a:t>Enrico </a:t>
            </a:r>
            <a:r>
              <a:rPr lang="en-GB" dirty="0" err="1">
                <a:solidFill>
                  <a:schemeClr val="bg1"/>
                </a:solidFill>
                <a:latin typeface="Georgia" panose="02040502050405020303" pitchFamily="18" charset="0"/>
                <a:cs typeface="Arial Narrow" panose="020B0604020202020204" pitchFamily="34" charset="0"/>
              </a:rPr>
              <a:t>Tubaldi</a:t>
            </a:r>
            <a:endParaRPr lang="en-GB" dirty="0">
              <a:solidFill>
                <a:schemeClr val="bg1"/>
              </a:solidFill>
              <a:latin typeface="Georgia" panose="02040502050405020303" pitchFamily="18" charset="0"/>
              <a:cs typeface="Arial Narrow" panose="020B0604020202020204" pitchFamily="34" charset="0"/>
            </a:endParaRPr>
          </a:p>
          <a:p>
            <a:r>
              <a:rPr lang="en-GB" sz="1800" dirty="0">
                <a:solidFill>
                  <a:schemeClr val="bg1"/>
                </a:solidFill>
                <a:latin typeface="Georgia" panose="02040502050405020303" pitchFamily="18" charset="0"/>
                <a:cs typeface="Arial Narrow" panose="020B0604020202020204" pitchFamily="34" charset="0"/>
              </a:rPr>
              <a:t>Keith Torrance</a:t>
            </a:r>
          </a:p>
          <a:p>
            <a:r>
              <a:rPr lang="en-GB" dirty="0">
                <a:solidFill>
                  <a:schemeClr val="bg1"/>
                </a:solidFill>
                <a:latin typeface="Georgia" panose="02040502050405020303" pitchFamily="18" charset="0"/>
                <a:cs typeface="Arial Narrow" panose="020B0604020202020204" pitchFamily="34" charset="0"/>
              </a:rPr>
              <a:t>Gloria Castro Quintero</a:t>
            </a:r>
            <a:endParaRPr lang="en-US" sz="1800" dirty="0">
              <a:solidFill>
                <a:schemeClr val="bg1"/>
              </a:solidFill>
              <a:latin typeface="Georgia" panose="02040502050405020303" pitchFamily="18" charset="0"/>
              <a:cs typeface="Arial Narrow" panose="020B0604020202020204" pitchFamily="34" charset="0"/>
            </a:endParaRPr>
          </a:p>
        </p:txBody>
      </p:sp>
      <p:sp>
        <p:nvSpPr>
          <p:cNvPr id="5" name="TextBox 4">
            <a:extLst>
              <a:ext uri="{FF2B5EF4-FFF2-40B4-BE49-F238E27FC236}">
                <a16:creationId xmlns:a16="http://schemas.microsoft.com/office/drawing/2014/main" id="{925EE338-C81E-6235-5F2C-883CAF21950D}"/>
              </a:ext>
            </a:extLst>
          </p:cNvPr>
          <p:cNvSpPr txBox="1"/>
          <p:nvPr/>
        </p:nvSpPr>
        <p:spPr>
          <a:xfrm>
            <a:off x="489398" y="5937470"/>
            <a:ext cx="2734448" cy="646331"/>
          </a:xfrm>
          <a:prstGeom prst="rect">
            <a:avLst/>
          </a:prstGeom>
          <a:noFill/>
        </p:spPr>
        <p:txBody>
          <a:bodyPr wrap="square">
            <a:spAutoFit/>
          </a:bodyPr>
          <a:lstStyle/>
          <a:p>
            <a:r>
              <a:rPr lang="en-GB" sz="1800" u="none" strike="noStrike" dirty="0">
                <a:solidFill>
                  <a:schemeClr val="bg1"/>
                </a:solidFill>
                <a:effectLst/>
                <a:latin typeface="Georgia" panose="02040502050405020303" pitchFamily="18" charset="0"/>
                <a:cs typeface="Arial Narrow" panose="020B0604020202020204" pitchFamily="34" charset="0"/>
              </a:rPr>
              <a:t>Ellie Brown</a:t>
            </a:r>
          </a:p>
          <a:p>
            <a:r>
              <a:rPr lang="en-GB" dirty="0">
                <a:solidFill>
                  <a:schemeClr val="bg1"/>
                </a:solidFill>
                <a:latin typeface="Georgia" panose="02040502050405020303" pitchFamily="18" charset="0"/>
                <a:cs typeface="Arial Narrow" panose="020B0604020202020204" pitchFamily="34" charset="0"/>
              </a:rPr>
              <a:t>Joseph Earl</a:t>
            </a:r>
            <a:endParaRPr lang="en-US" sz="1800" dirty="0">
              <a:solidFill>
                <a:schemeClr val="bg1"/>
              </a:solidFill>
              <a:latin typeface="Georgia" panose="02040502050405020303" pitchFamily="18" charset="0"/>
              <a:cs typeface="Arial Narrow" panose="020B0604020202020204" pitchFamily="34" charset="0"/>
            </a:endParaRPr>
          </a:p>
        </p:txBody>
      </p:sp>
    </p:spTree>
    <p:extLst>
      <p:ext uri="{BB962C8B-B14F-4D97-AF65-F5344CB8AC3E}">
        <p14:creationId xmlns:p14="http://schemas.microsoft.com/office/powerpoint/2010/main" val="12105630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0B10016CFD504091247CCFC14F10A0" ma:contentTypeVersion="15" ma:contentTypeDescription="Create a new document." ma:contentTypeScope="" ma:versionID="3a09a0954be8591b92f84ee3856cf4bb">
  <xsd:schema xmlns:xsd="http://www.w3.org/2001/XMLSchema" xmlns:xs="http://www.w3.org/2001/XMLSchema" xmlns:p="http://schemas.microsoft.com/office/2006/metadata/properties" xmlns:ns2="6881ec57-abd5-4062-b6f1-ac04748b35fd" xmlns:ns3="c94e8943-8110-4f5e-8132-6f97247e223b" targetNamespace="http://schemas.microsoft.com/office/2006/metadata/properties" ma:root="true" ma:fieldsID="5f39a61e4b2b2cb31afe280195ed0207" ns2:_="" ns3:_="">
    <xsd:import namespace="6881ec57-abd5-4062-b6f1-ac04748b35fd"/>
    <xsd:import namespace="c94e8943-8110-4f5e-8132-6f97247e223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81ec57-abd5-4062-b6f1-ac04748b35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10f13b88-e628-427a-a7d3-46ff87ef6dfa"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94e8943-8110-4f5e-8132-6f97247e223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fa97139f-2267-4837-9d3c-666bb9646c42}" ma:internalName="TaxCatchAll" ma:showField="CatchAllData" ma:web="c94e8943-8110-4f5e-8132-6f97247e223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94e8943-8110-4f5e-8132-6f97247e223b" xsi:nil="true"/>
    <lcf76f155ced4ddcb4097134ff3c332f xmlns="6881ec57-abd5-4062-b6f1-ac04748b35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211112-7F99-482B-931F-534A0D7779C7}"/>
</file>

<file path=customXml/itemProps2.xml><?xml version="1.0" encoding="utf-8"?>
<ds:datastoreItem xmlns:ds="http://schemas.openxmlformats.org/officeDocument/2006/customXml" ds:itemID="{6291E730-7F8E-48C6-AAA6-75804F0ACB39}"/>
</file>

<file path=customXml/itemProps3.xml><?xml version="1.0" encoding="utf-8"?>
<ds:datastoreItem xmlns:ds="http://schemas.openxmlformats.org/officeDocument/2006/customXml" ds:itemID="{BD6BF420-C312-45E0-9A82-E6770BBBF109}"/>
</file>

<file path=docProps/app.xml><?xml version="1.0" encoding="utf-8"?>
<Properties xmlns="http://schemas.openxmlformats.org/officeDocument/2006/extended-properties" xmlns:vt="http://schemas.openxmlformats.org/officeDocument/2006/docPropsVTypes">
  <TotalTime>18723</TotalTime>
  <Words>572</Words>
  <Application>Microsoft Office PowerPoint</Application>
  <PresentationFormat>Widescreen</PresentationFormat>
  <Paragraphs>69</Paragraphs>
  <Slides>21</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 Narrow</vt:lpstr>
      <vt:lpstr>Calibri</vt:lpstr>
      <vt:lpstr>Calibri Light</vt:lpstr>
      <vt:lpstr>Cardo</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Pollastri, Serena</dc:creator>
  <cp:lastModifiedBy>Emma Platt-Lowe</cp:lastModifiedBy>
  <cp:revision>6</cp:revision>
  <dcterms:created xsi:type="dcterms:W3CDTF">2025-06-19T10:24:06Z</dcterms:created>
  <dcterms:modified xsi:type="dcterms:W3CDTF">2025-07-14T14:37:19Z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0x010100FD0B10016CFD504091247CCFC14F10A0</vt:lpwstr>
  </property>
</Properties>
</file>